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2" r:id="rId5"/>
    <p:sldId id="259" r:id="rId6"/>
    <p:sldId id="322" r:id="rId7"/>
    <p:sldId id="315" r:id="rId8"/>
    <p:sldId id="316" r:id="rId9"/>
    <p:sldId id="323" r:id="rId10"/>
    <p:sldId id="324" r:id="rId11"/>
    <p:sldId id="325" r:id="rId12"/>
    <p:sldId id="265" r:id="rId13"/>
    <p:sldId id="319" r:id="rId14"/>
    <p:sldId id="318" r:id="rId15"/>
    <p:sldId id="264" r:id="rId16"/>
    <p:sldId id="289" r:id="rId17"/>
    <p:sldId id="292" r:id="rId18"/>
    <p:sldId id="294" r:id="rId19"/>
    <p:sldId id="295" r:id="rId20"/>
    <p:sldId id="298" r:id="rId21"/>
    <p:sldId id="299" r:id="rId22"/>
    <p:sldId id="300" r:id="rId23"/>
    <p:sldId id="302" r:id="rId24"/>
    <p:sldId id="304" r:id="rId25"/>
    <p:sldId id="305" r:id="rId26"/>
    <p:sldId id="307" r:id="rId27"/>
    <p:sldId id="308" r:id="rId28"/>
    <p:sldId id="266" r:id="rId29"/>
    <p:sldId id="274" r:id="rId30"/>
    <p:sldId id="267" r:id="rId31"/>
    <p:sldId id="276" r:id="rId32"/>
    <p:sldId id="268" r:id="rId33"/>
    <p:sldId id="278" r:id="rId34"/>
    <p:sldId id="269" r:id="rId35"/>
    <p:sldId id="280" r:id="rId36"/>
    <p:sldId id="270" r:id="rId37"/>
    <p:sldId id="282" r:id="rId38"/>
    <p:sldId id="271" r:id="rId39"/>
    <p:sldId id="286" r:id="rId40"/>
    <p:sldId id="272" r:id="rId41"/>
    <p:sldId id="287" r:id="rId42"/>
    <p:sldId id="273" r:id="rId43"/>
    <p:sldId id="309" r:id="rId44"/>
    <p:sldId id="284" r:id="rId45"/>
    <p:sldId id="311" r:id="rId46"/>
    <p:sldId id="312" r:id="rId47"/>
    <p:sldId id="314" r:id="rId48"/>
    <p:sldId id="313" r:id="rId49"/>
    <p:sldId id="321" r:id="rId50"/>
    <p:sldId id="261" r:id="rId51"/>
    <p:sldId id="320"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148"/>
    <p:restoredTop sz="96250"/>
  </p:normalViewPr>
  <p:slideViewPr>
    <p:cSldViewPr snapToGrid="0" snapToObjects="1">
      <p:cViewPr varScale="1">
        <p:scale>
          <a:sx n="124" d="100"/>
          <a:sy n="124" d="100"/>
        </p:scale>
        <p:origin x="19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3/7/23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3/7/23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3/7/23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3/7/23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3/7/23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3/7/23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AE0BBB-B4FC-FC55-9FAB-1152AB3D7CB7}"/>
              </a:ext>
            </a:extLst>
          </p:cNvPr>
          <p:cNvSpPr>
            <a:spLocks noGrp="1"/>
          </p:cNvSpPr>
          <p:nvPr>
            <p:ph type="ctrTitle"/>
          </p:nvPr>
        </p:nvSpPr>
        <p:spPr>
          <a:xfrm>
            <a:off x="5054082" y="1298448"/>
            <a:ext cx="6068070" cy="3255264"/>
          </a:xfrm>
        </p:spPr>
        <p:txBody>
          <a:bodyPr vert="horz" lIns="91440" tIns="45720" rIns="91440" bIns="45720" rtlCol="0" anchor="b">
            <a:normAutofit/>
          </a:bodyPr>
          <a:lstStyle/>
          <a:p>
            <a:r>
              <a:rPr lang="en-US" sz="4100" dirty="0"/>
              <a:t>Early detection of Alzheimer’s disease using blood gene expression data</a:t>
            </a:r>
            <a:br>
              <a:rPr lang="en-US" sz="4100" dirty="0"/>
            </a:br>
            <a:br>
              <a:rPr lang="en-US" sz="4100" dirty="0"/>
            </a:br>
            <a:endParaRPr lang="en-US" sz="4100" dirty="0"/>
          </a:p>
        </p:txBody>
      </p:sp>
      <p:sp>
        <p:nvSpPr>
          <p:cNvPr id="3" name="Subtitle 2">
            <a:extLst>
              <a:ext uri="{FF2B5EF4-FFF2-40B4-BE49-F238E27FC236}">
                <a16:creationId xmlns:a16="http://schemas.microsoft.com/office/drawing/2014/main" id="{4C6A5DAD-CCB5-80E0-1C9F-B148B594599F}"/>
              </a:ext>
            </a:extLst>
          </p:cNvPr>
          <p:cNvSpPr>
            <a:spLocks noGrp="1"/>
          </p:cNvSpPr>
          <p:nvPr>
            <p:ph type="subTitle" idx="1"/>
          </p:nvPr>
        </p:nvSpPr>
        <p:spPr>
          <a:xfrm>
            <a:off x="5054083" y="4670246"/>
            <a:ext cx="6037903" cy="914400"/>
          </a:xfrm>
        </p:spPr>
        <p:txBody>
          <a:bodyPr vert="horz" lIns="91440" tIns="45720" rIns="91440" bIns="45720" rtlCol="0" anchor="t">
            <a:normAutofit fontScale="85000" lnSpcReduction="20000"/>
          </a:bodyPr>
          <a:lstStyle/>
          <a:p>
            <a:r>
              <a:rPr lang="en-US" sz="1800" dirty="0"/>
              <a:t>Guided by		</a:t>
            </a:r>
          </a:p>
          <a:p>
            <a:r>
              <a:rPr lang="en-US" sz="1800" dirty="0"/>
              <a:t>Dr. Jothi R</a:t>
            </a:r>
          </a:p>
          <a:p>
            <a:r>
              <a:rPr lang="en-US" sz="1800" dirty="0"/>
              <a:t>Date : 07.03.2023</a:t>
            </a:r>
          </a:p>
        </p:txBody>
      </p:sp>
      <p:sp>
        <p:nvSpPr>
          <p:cNvPr id="1044" name="Rectangle 1043">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BBA (Hons.) Admissions: General Instructions">
            <a:extLst>
              <a:ext uri="{FF2B5EF4-FFF2-40B4-BE49-F238E27FC236}">
                <a16:creationId xmlns:a16="http://schemas.microsoft.com/office/drawing/2014/main" id="{38CD9735-7F0B-3863-A809-3504EFD9F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177" y="2932123"/>
            <a:ext cx="3458249" cy="985602"/>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8033D9FD-B9D5-D2DA-F760-0B893E7121D4}"/>
              </a:ext>
            </a:extLst>
          </p:cNvPr>
          <p:cNvSpPr txBox="1">
            <a:spLocks/>
          </p:cNvSpPr>
          <p:nvPr/>
        </p:nvSpPr>
        <p:spPr>
          <a:xfrm>
            <a:off x="9551947" y="4553712"/>
            <a:ext cx="3110244"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500" dirty="0"/>
              <a:t>By		</a:t>
            </a:r>
          </a:p>
          <a:p>
            <a:r>
              <a:rPr lang="en-US" sz="1500" dirty="0"/>
              <a:t>Hariharan J</a:t>
            </a:r>
          </a:p>
          <a:p>
            <a:r>
              <a:rPr lang="en-US" sz="1500" dirty="0"/>
              <a:t>22MCB1006</a:t>
            </a:r>
          </a:p>
        </p:txBody>
      </p:sp>
      <p:sp>
        <p:nvSpPr>
          <p:cNvPr id="5" name="Subtitle 2">
            <a:extLst>
              <a:ext uri="{FF2B5EF4-FFF2-40B4-BE49-F238E27FC236}">
                <a16:creationId xmlns:a16="http://schemas.microsoft.com/office/drawing/2014/main" id="{EB70F8D8-AB33-8C73-6427-EEB1496115E7}"/>
              </a:ext>
            </a:extLst>
          </p:cNvPr>
          <p:cNvSpPr txBox="1">
            <a:spLocks/>
          </p:cNvSpPr>
          <p:nvPr/>
        </p:nvSpPr>
        <p:spPr>
          <a:xfrm>
            <a:off x="5054082" y="3715513"/>
            <a:ext cx="6037903" cy="9144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dirty="0"/>
              <a:t>M.Tech - Study Oriented Project</a:t>
            </a:r>
          </a:p>
        </p:txBody>
      </p:sp>
    </p:spTree>
    <p:extLst>
      <p:ext uri="{BB962C8B-B14F-4D97-AF65-F5344CB8AC3E}">
        <p14:creationId xmlns:p14="http://schemas.microsoft.com/office/powerpoint/2010/main" val="108794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A2F6-D49C-C78B-BC96-E429B6073523}"/>
              </a:ext>
            </a:extLst>
          </p:cNvPr>
          <p:cNvSpPr>
            <a:spLocks noGrp="1"/>
          </p:cNvSpPr>
          <p:nvPr>
            <p:ph type="title"/>
          </p:nvPr>
        </p:nvSpPr>
        <p:spPr/>
        <p:txBody>
          <a:bodyPr/>
          <a:lstStyle/>
          <a:p>
            <a:r>
              <a:rPr lang="en-US"/>
              <a:t>Feature Selection</a:t>
            </a:r>
            <a:endParaRPr lang="en-US" dirty="0"/>
          </a:p>
        </p:txBody>
      </p:sp>
      <p:graphicFrame>
        <p:nvGraphicFramePr>
          <p:cNvPr id="3" name="Table 3">
            <a:extLst>
              <a:ext uri="{FF2B5EF4-FFF2-40B4-BE49-F238E27FC236}">
                <a16:creationId xmlns:a16="http://schemas.microsoft.com/office/drawing/2014/main" id="{EBD875F3-AC2A-70BE-56E0-F40F8039E837}"/>
              </a:ext>
            </a:extLst>
          </p:cNvPr>
          <p:cNvGraphicFramePr>
            <a:graphicFrameLocks noGrp="1"/>
          </p:cNvGraphicFramePr>
          <p:nvPr>
            <p:extLst>
              <p:ext uri="{D42A27DB-BD31-4B8C-83A1-F6EECF244321}">
                <p14:modId xmlns:p14="http://schemas.microsoft.com/office/powerpoint/2010/main" val="290885286"/>
              </p:ext>
            </p:extLst>
          </p:nvPr>
        </p:nvGraphicFramePr>
        <p:xfrm>
          <a:off x="3593672" y="817417"/>
          <a:ext cx="8128000" cy="5237786"/>
        </p:xfrm>
        <a:graphic>
          <a:graphicData uri="http://schemas.openxmlformats.org/drawingml/2006/table">
            <a:tbl>
              <a:tblPr bandRow="1">
                <a:tableStyleId>{5C22544A-7EE6-4342-B048-85BDC9FD1C3A}</a:tableStyleId>
              </a:tblPr>
              <a:tblGrid>
                <a:gridCol w="4064000">
                  <a:extLst>
                    <a:ext uri="{9D8B030D-6E8A-4147-A177-3AD203B41FA5}">
                      <a16:colId xmlns:a16="http://schemas.microsoft.com/office/drawing/2014/main" val="3699018627"/>
                    </a:ext>
                  </a:extLst>
                </a:gridCol>
                <a:gridCol w="4064000">
                  <a:extLst>
                    <a:ext uri="{9D8B030D-6E8A-4147-A177-3AD203B41FA5}">
                      <a16:colId xmlns:a16="http://schemas.microsoft.com/office/drawing/2014/main" val="3423351975"/>
                    </a:ext>
                  </a:extLst>
                </a:gridCol>
              </a:tblGrid>
              <a:tr h="2557339">
                <a:tc>
                  <a:txBody>
                    <a:bodyPr/>
                    <a:lstStyle/>
                    <a:p>
                      <a:pPr algn="l"/>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Statistical Methods</a:t>
                      </a:r>
                    </a:p>
                  </a:txBody>
                  <a:tcPr anchor="ctr"/>
                </a:tc>
                <a:tc>
                  <a:txBody>
                    <a:bodyPr/>
                    <a:lstStyle/>
                    <a:p>
                      <a:pPr marL="285750" indent="-285750" algn="l">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t-test</a:t>
                      </a:r>
                    </a:p>
                    <a:p>
                      <a:pPr marL="285750" indent="-285750" algn="l">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Chi-square</a:t>
                      </a:r>
                    </a:p>
                    <a:p>
                      <a:pPr marL="285750" indent="-285750" algn="l">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ANOVA</a:t>
                      </a:r>
                    </a:p>
                    <a:p>
                      <a:pPr marL="285750" indent="-285750" algn="l">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Mutual Information (MI)</a:t>
                      </a:r>
                    </a:p>
                    <a:p>
                      <a:pPr marL="285750" indent="-285750" algn="l">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Least Absolute Shrinkage and Selection Operator (LASSO)</a:t>
                      </a:r>
                    </a:p>
                    <a:p>
                      <a:pPr marL="285750" indent="-285750" algn="l">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Significance Analysis on Microarrays (SAM)</a:t>
                      </a:r>
                    </a:p>
                  </a:txBody>
                  <a:tcPr anchor="ctr"/>
                </a:tc>
                <a:extLst>
                  <a:ext uri="{0D108BD9-81ED-4DB2-BD59-A6C34878D82A}">
                    <a16:rowId xmlns:a16="http://schemas.microsoft.com/office/drawing/2014/main" val="2012739046"/>
                  </a:ext>
                </a:extLst>
              </a:tr>
              <a:tr h="1438767">
                <a:tc>
                  <a:txBody>
                    <a:bodyPr/>
                    <a:lstStyle/>
                    <a:p>
                      <a:pPr algn="l"/>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Ensemble Methods</a:t>
                      </a:r>
                    </a:p>
                  </a:txBody>
                  <a:tcPr anchor="ctr"/>
                </a:tc>
                <a:tc>
                  <a:txBody>
                    <a:bodyPr/>
                    <a:lstStyle/>
                    <a:p>
                      <a:pPr marL="285750" indent="-285750" algn="l">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Adaptive Boosting (Adaboost)</a:t>
                      </a:r>
                    </a:p>
                    <a:p>
                      <a:pPr marL="285750" indent="-285750" algn="l">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Random Forest (RF)</a:t>
                      </a:r>
                    </a:p>
                    <a:p>
                      <a:pPr marL="285750" indent="-285750" algn="l">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Extra Tree Classifier</a:t>
                      </a:r>
                    </a:p>
                    <a:p>
                      <a:pPr marL="285750" indent="-285750" algn="l">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Variable Selection using RF (varSelRF)</a:t>
                      </a:r>
                    </a:p>
                  </a:txBody>
                  <a:tcPr anchor="ctr"/>
                </a:tc>
                <a:extLst>
                  <a:ext uri="{0D108BD9-81ED-4DB2-BD59-A6C34878D82A}">
                    <a16:rowId xmlns:a16="http://schemas.microsoft.com/office/drawing/2014/main" val="706583957"/>
                  </a:ext>
                </a:extLst>
              </a:tr>
              <a:tr h="1217407">
                <a:tc>
                  <a:txBody>
                    <a:bodyPr/>
                    <a:lstStyle/>
                    <a:p>
                      <a:pPr algn="l"/>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Others</a:t>
                      </a:r>
                    </a:p>
                  </a:txBody>
                  <a:tcPr anchor="ctr"/>
                </a:tc>
                <a:tc>
                  <a:txBody>
                    <a:bodyPr/>
                    <a:lstStyle/>
                    <a:p>
                      <a:pPr marL="285750" indent="-285750" algn="l">
                        <a:buFont typeface="Arial" panose="020B0604020202020204" pitchFamily="34" charset="0"/>
                        <a:buChar char="•"/>
                      </a:pPr>
                      <a:r>
                        <a:rPr lang="en-US" sz="1800" dirty="0">
                          <a:solidFill>
                            <a:schemeClr val="tx1">
                              <a:lumMod val="65000"/>
                              <a:lumOff val="35000"/>
                            </a:schemeClr>
                          </a:solidFill>
                          <a:latin typeface="Times New Roman" panose="02020603050405020304" pitchFamily="18" charset="0"/>
                          <a:cs typeface="Times New Roman" panose="02020603050405020304" pitchFamily="18" charset="0"/>
                        </a:rPr>
                        <a:t>VAE</a:t>
                      </a:r>
                    </a:p>
                  </a:txBody>
                  <a:tcPr anchor="ctr"/>
                </a:tc>
                <a:extLst>
                  <a:ext uri="{0D108BD9-81ED-4DB2-BD59-A6C34878D82A}">
                    <a16:rowId xmlns:a16="http://schemas.microsoft.com/office/drawing/2014/main" val="693671454"/>
                  </a:ext>
                </a:extLst>
              </a:tr>
            </a:tbl>
          </a:graphicData>
        </a:graphic>
      </p:graphicFrame>
    </p:spTree>
    <p:extLst>
      <p:ext uri="{BB962C8B-B14F-4D97-AF65-F5344CB8AC3E}">
        <p14:creationId xmlns:p14="http://schemas.microsoft.com/office/powerpoint/2010/main" val="48632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F9729-2EDF-2598-B072-17FC6F83436F}"/>
              </a:ext>
            </a:extLst>
          </p:cNvPr>
          <p:cNvSpPr>
            <a:spLocks noGrp="1"/>
          </p:cNvSpPr>
          <p:nvPr>
            <p:ph type="title"/>
          </p:nvPr>
        </p:nvSpPr>
        <p:spPr/>
        <p:txBody>
          <a:bodyPr/>
          <a:lstStyle/>
          <a:p>
            <a:r>
              <a:rPr lang="en-US" dirty="0"/>
              <a:t>Feature Extraction</a:t>
            </a:r>
          </a:p>
        </p:txBody>
      </p:sp>
      <p:pic>
        <p:nvPicPr>
          <p:cNvPr id="3" name="Picture 2">
            <a:extLst>
              <a:ext uri="{FF2B5EF4-FFF2-40B4-BE49-F238E27FC236}">
                <a16:creationId xmlns:a16="http://schemas.microsoft.com/office/drawing/2014/main" id="{C23C3F81-FA92-68CE-AE20-E406FD2C7FA0}"/>
              </a:ext>
            </a:extLst>
          </p:cNvPr>
          <p:cNvPicPr>
            <a:picLocks noChangeAspect="1"/>
          </p:cNvPicPr>
          <p:nvPr/>
        </p:nvPicPr>
        <p:blipFill>
          <a:blip r:embed="rId2"/>
          <a:stretch>
            <a:fillRect/>
          </a:stretch>
        </p:blipFill>
        <p:spPr>
          <a:xfrm>
            <a:off x="6261101" y="930166"/>
            <a:ext cx="5461000" cy="5245100"/>
          </a:xfrm>
          <a:prstGeom prst="rect">
            <a:avLst/>
          </a:prstGeom>
        </p:spPr>
      </p:pic>
      <p:sp>
        <p:nvSpPr>
          <p:cNvPr id="4" name="Rectangle 3">
            <a:extLst>
              <a:ext uri="{FF2B5EF4-FFF2-40B4-BE49-F238E27FC236}">
                <a16:creationId xmlns:a16="http://schemas.microsoft.com/office/drawing/2014/main" id="{518914A8-1A0F-0EC1-39FC-9E147C60655E}"/>
              </a:ext>
            </a:extLst>
          </p:cNvPr>
          <p:cNvSpPr/>
          <p:nvPr/>
        </p:nvSpPr>
        <p:spPr>
          <a:xfrm>
            <a:off x="3863083" y="1335640"/>
            <a:ext cx="1510301" cy="565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Expression</a:t>
            </a:r>
          </a:p>
        </p:txBody>
      </p:sp>
      <p:sp>
        <p:nvSpPr>
          <p:cNvPr id="5" name="Rectangle 4">
            <a:extLst>
              <a:ext uri="{FF2B5EF4-FFF2-40B4-BE49-F238E27FC236}">
                <a16:creationId xmlns:a16="http://schemas.microsoft.com/office/drawing/2014/main" id="{3094425F-745E-A2A7-68AE-E6207DDF353F}"/>
              </a:ext>
            </a:extLst>
          </p:cNvPr>
          <p:cNvSpPr/>
          <p:nvPr/>
        </p:nvSpPr>
        <p:spPr>
          <a:xfrm>
            <a:off x="3863082" y="2669996"/>
            <a:ext cx="1510301" cy="987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 Discriminant Analysis</a:t>
            </a:r>
          </a:p>
        </p:txBody>
      </p:sp>
      <p:cxnSp>
        <p:nvCxnSpPr>
          <p:cNvPr id="7" name="Straight Arrow Connector 6">
            <a:extLst>
              <a:ext uri="{FF2B5EF4-FFF2-40B4-BE49-F238E27FC236}">
                <a16:creationId xmlns:a16="http://schemas.microsoft.com/office/drawing/2014/main" id="{CA2DA85E-38AD-49CE-CAD5-9018F0FE2A36}"/>
              </a:ext>
            </a:extLst>
          </p:cNvPr>
          <p:cNvCxnSpPr>
            <a:cxnSpLocks/>
            <a:stCxn id="4" idx="2"/>
            <a:endCxn id="5" idx="0"/>
          </p:cNvCxnSpPr>
          <p:nvPr/>
        </p:nvCxnSpPr>
        <p:spPr>
          <a:xfrm flipH="1">
            <a:off x="4618233" y="1900719"/>
            <a:ext cx="1" cy="76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C7D0543-8950-F519-A4CB-42BD03EF7D25}"/>
              </a:ext>
            </a:extLst>
          </p:cNvPr>
          <p:cNvCxnSpPr>
            <a:cxnSpLocks/>
            <a:stCxn id="5" idx="2"/>
          </p:cNvCxnSpPr>
          <p:nvPr/>
        </p:nvCxnSpPr>
        <p:spPr>
          <a:xfrm rot="16200000" flipH="1">
            <a:off x="4744092" y="3531741"/>
            <a:ext cx="1006866" cy="12585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842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710875C1-007B-4C82-ABEB-347319FB5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B189F968-BE48-8A2E-ECC8-284B8008E9D9}"/>
              </a:ext>
            </a:extLst>
          </p:cNvPr>
          <p:cNvPicPr>
            <a:picLocks noChangeAspect="1"/>
          </p:cNvPicPr>
          <p:nvPr/>
        </p:nvPicPr>
        <p:blipFill rotWithShape="1">
          <a:blip r:embed="rId2"/>
          <a:srcRect r="-1" b="15708"/>
          <a:stretch/>
        </p:blipFill>
        <p:spPr>
          <a:xfrm>
            <a:off x="20" y="-1"/>
            <a:ext cx="12188932" cy="6858000"/>
          </a:xfrm>
          <a:prstGeom prst="rect">
            <a:avLst/>
          </a:prstGeom>
        </p:spPr>
      </p:pic>
      <p:sp>
        <p:nvSpPr>
          <p:cNvPr id="47" name="Rectangle 46">
            <a:extLst>
              <a:ext uri="{FF2B5EF4-FFF2-40B4-BE49-F238E27FC236}">
                <a16:creationId xmlns:a16="http://schemas.microsoft.com/office/drawing/2014/main" id="{F2F14D3C-F5C1-46E0-84D4-C16EC720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C526B-D852-4299-2D80-EEC939C57B22}"/>
              </a:ext>
            </a:extLst>
          </p:cNvPr>
          <p:cNvSpPr>
            <a:spLocks noGrp="1"/>
          </p:cNvSpPr>
          <p:nvPr>
            <p:ph type="title"/>
          </p:nvPr>
        </p:nvSpPr>
        <p:spPr>
          <a:xfrm>
            <a:off x="1069848" y="1298448"/>
            <a:ext cx="7315200" cy="3255264"/>
          </a:xfrm>
        </p:spPr>
        <p:txBody>
          <a:bodyPr vert="horz" lIns="91440" tIns="45720" rIns="91440" bIns="45720" rtlCol="0" anchor="b">
            <a:normAutofit/>
          </a:bodyPr>
          <a:lstStyle/>
          <a:p>
            <a:r>
              <a:rPr lang="en-US" sz="5900" spc="-100" dirty="0"/>
              <a:t>Literature Survey</a:t>
            </a:r>
          </a:p>
        </p:txBody>
      </p:sp>
      <p:sp>
        <p:nvSpPr>
          <p:cNvPr id="49" name="Rectangle 48">
            <a:extLst>
              <a:ext uri="{FF2B5EF4-FFF2-40B4-BE49-F238E27FC236}">
                <a16:creationId xmlns:a16="http://schemas.microsoft.com/office/drawing/2014/main" id="{B9128101-8127-4BEB-A4BB-3B530DD4F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57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4D8A5FE4-BEED-0D55-86E5-10A0CF901104}"/>
              </a:ext>
            </a:extLst>
          </p:cNvPr>
          <p:cNvGraphicFramePr>
            <a:graphicFrameLocks noGrp="1"/>
          </p:cNvGraphicFramePr>
          <p:nvPr>
            <p:extLst>
              <p:ext uri="{D42A27DB-BD31-4B8C-83A1-F6EECF244321}">
                <p14:modId xmlns:p14="http://schemas.microsoft.com/office/powerpoint/2010/main" val="818623718"/>
              </p:ext>
            </p:extLst>
          </p:nvPr>
        </p:nvGraphicFramePr>
        <p:xfrm>
          <a:off x="522710" y="517268"/>
          <a:ext cx="11146579" cy="5854701"/>
        </p:xfrm>
        <a:graphic>
          <a:graphicData uri="http://schemas.openxmlformats.org/drawingml/2006/table">
            <a:tbl>
              <a:tblPr firstRow="1" firstCol="1" bandRow="1">
                <a:noFill/>
                <a:tableStyleId>{5C22544A-7EE6-4342-B048-85BDC9FD1C3A}</a:tableStyleId>
              </a:tblPr>
              <a:tblGrid>
                <a:gridCol w="1607553">
                  <a:extLst>
                    <a:ext uri="{9D8B030D-6E8A-4147-A177-3AD203B41FA5}">
                      <a16:colId xmlns:a16="http://schemas.microsoft.com/office/drawing/2014/main" val="2456126914"/>
                    </a:ext>
                  </a:extLst>
                </a:gridCol>
                <a:gridCol w="3375444">
                  <a:extLst>
                    <a:ext uri="{9D8B030D-6E8A-4147-A177-3AD203B41FA5}">
                      <a16:colId xmlns:a16="http://schemas.microsoft.com/office/drawing/2014/main" val="2350797001"/>
                    </a:ext>
                  </a:extLst>
                </a:gridCol>
                <a:gridCol w="2221895">
                  <a:extLst>
                    <a:ext uri="{9D8B030D-6E8A-4147-A177-3AD203B41FA5}">
                      <a16:colId xmlns:a16="http://schemas.microsoft.com/office/drawing/2014/main" val="3732644832"/>
                    </a:ext>
                  </a:extLst>
                </a:gridCol>
                <a:gridCol w="1196044">
                  <a:extLst>
                    <a:ext uri="{9D8B030D-6E8A-4147-A177-3AD203B41FA5}">
                      <a16:colId xmlns:a16="http://schemas.microsoft.com/office/drawing/2014/main" val="3188191511"/>
                    </a:ext>
                  </a:extLst>
                </a:gridCol>
                <a:gridCol w="1546349">
                  <a:extLst>
                    <a:ext uri="{9D8B030D-6E8A-4147-A177-3AD203B41FA5}">
                      <a16:colId xmlns:a16="http://schemas.microsoft.com/office/drawing/2014/main" val="2676566864"/>
                    </a:ext>
                  </a:extLst>
                </a:gridCol>
                <a:gridCol w="1199294">
                  <a:extLst>
                    <a:ext uri="{9D8B030D-6E8A-4147-A177-3AD203B41FA5}">
                      <a16:colId xmlns:a16="http://schemas.microsoft.com/office/drawing/2014/main" val="1661020395"/>
                    </a:ext>
                  </a:extLst>
                </a:gridCol>
              </a:tblGrid>
              <a:tr h="209948">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Study</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Dataset Used</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Feature Selection Alg.</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No. of Genes</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Classification Alg.</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Performance</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998619255"/>
                  </a:ext>
                </a:extLst>
              </a:tr>
              <a:tr h="351623">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Lee, T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GSE3061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SAM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697</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AUC: 87.4%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935208191"/>
                  </a:ext>
                </a:extLst>
              </a:tr>
              <a:tr h="351623">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M. S. Kamal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GSE174367</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18,234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KNN</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64.5%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ACC: 82.4%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23240412"/>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Mahendran, N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GSE76105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Adaboost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12</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DRNN</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89.4%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40570285"/>
                  </a:ext>
                </a:extLst>
              </a:tr>
              <a:tr h="351623">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S. Khanal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ADNI</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t-test + SelectFromFeature</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25</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XGBoost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65%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AUC: 67%</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94262784"/>
                  </a:ext>
                </a:extLst>
              </a:tr>
              <a:tr h="661571">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El-Gawady, A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GSE44768</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χ</a:t>
                      </a:r>
                      <a:r>
                        <a:rPr lang="en-US" sz="1000" cap="none" spc="0" baseline="30000" dirty="0">
                          <a:solidFill>
                            <a:schemeClr val="tx1"/>
                          </a:solidFill>
                          <a:effectLst/>
                          <a:latin typeface="Times New Roman" panose="02020603050405020304" pitchFamily="18" charset="0"/>
                          <a:cs typeface="Times New Roman" panose="02020603050405020304" pitchFamily="18" charset="0"/>
                        </a:rPr>
                        <a:t>2</a:t>
                      </a:r>
                      <a:r>
                        <a:rPr lang="en-US" sz="1000" cap="none" spc="0" dirty="0">
                          <a:solidFill>
                            <a:schemeClr val="tx1"/>
                          </a:solidFill>
                          <a:effectLst/>
                          <a:latin typeface="Times New Roman" panose="02020603050405020304" pitchFamily="18" charset="0"/>
                          <a:cs typeface="Times New Roman" panose="02020603050405020304" pitchFamily="18" charset="0"/>
                        </a:rPr>
                        <a:t>, ANOVA, MI</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30</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97.5%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AUC: 97.2%</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975322685"/>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S. Perera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PCA, RF, ETC</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93.9%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75850547"/>
                  </a:ext>
                </a:extLst>
              </a:tr>
              <a:tr h="506597">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C. Park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GSE80970</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t-test</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35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DNN</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82.3%</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488146795"/>
                  </a:ext>
                </a:extLst>
              </a:tr>
              <a:tr h="351623">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H. M. AL-Bermany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ANOVA + k-means</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2500</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CNN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92.9%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88385248"/>
                  </a:ext>
                </a:extLst>
              </a:tr>
              <a:tr h="1591415">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A. Sharma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GSE118553</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GSE1132903</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GSE48350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GSE28146</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GSE5281</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GSE48350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GSE4757</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varSelRF + LASSO</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208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ElasticN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0.98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992415406"/>
                  </a:ext>
                </a:extLst>
              </a:tr>
              <a:tr h="506597">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Kalkan H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GSE63060</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GSE63061</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GSE140829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LASSO</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488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CNN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84.2%</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AUC: 87.5%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40319993"/>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D. Sun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 GSE44771, GSE109887, GSE132903</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RF</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6</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DNN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92.3%</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128664375"/>
                  </a:ext>
                </a:extLst>
              </a:tr>
              <a:tr h="342237">
                <a:tc gridSpan="6">
                  <a:txBody>
                    <a:bodyPr/>
                    <a:lstStyle/>
                    <a:p>
                      <a:pPr algn="l"/>
                      <a:r>
                        <a:rPr lang="en-US" sz="800" b="1" cap="none" spc="0" dirty="0">
                          <a:solidFill>
                            <a:schemeClr val="tx1"/>
                          </a:solidFill>
                          <a:effectLst/>
                          <a:latin typeface="Times New Roman" panose="02020603050405020304" pitchFamily="18" charset="0"/>
                          <a:cs typeface="Times New Roman" panose="02020603050405020304" pitchFamily="18" charset="0"/>
                        </a:rPr>
                        <a:t> </a:t>
                      </a:r>
                      <a:endParaRPr lang="en-IN" sz="800" b="1"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Table 1: Summary of studies conducted on detection of AD using various feature selection and classification techniques with gene expression.</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9060" marR="79060" marT="39530" marB="39530" anchor="ctr">
                    <a:lnL w="12700" cap="flat" cmpd="sng" algn="ctr">
                      <a:noFill/>
                      <a:prstDash val="solid"/>
                    </a:lnL>
                    <a:lnR w="12700" cmpd="sng">
                      <a:noFill/>
                      <a:prstDash val="solid"/>
                    </a:lnR>
                    <a:lnT w="12700" cmpd="sng">
                      <a:noFill/>
                      <a:prstDash val="solid"/>
                    </a:lnT>
                    <a:lnB w="12700" cap="flat" cmpd="sng" algn="ctr">
                      <a:no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6970725"/>
                  </a:ext>
                </a:extLst>
              </a:tr>
            </a:tbl>
          </a:graphicData>
        </a:graphic>
      </p:graphicFrame>
    </p:spTree>
    <p:extLst>
      <p:ext uri="{BB962C8B-B14F-4D97-AF65-F5344CB8AC3E}">
        <p14:creationId xmlns:p14="http://schemas.microsoft.com/office/powerpoint/2010/main" val="2738102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861AE770-E9E3-1291-E0E5-08140B04344F}"/>
              </a:ext>
            </a:extLst>
          </p:cNvPr>
          <p:cNvGraphicFramePr>
            <a:graphicFrameLocks noGrp="1"/>
          </p:cNvGraphicFramePr>
          <p:nvPr>
            <p:ph idx="1"/>
            <p:extLst>
              <p:ext uri="{D42A27DB-BD31-4B8C-83A1-F6EECF244321}">
                <p14:modId xmlns:p14="http://schemas.microsoft.com/office/powerpoint/2010/main" val="2191577063"/>
              </p:ext>
            </p:extLst>
          </p:nvPr>
        </p:nvGraphicFramePr>
        <p:xfrm>
          <a:off x="2000299" y="777037"/>
          <a:ext cx="8191401" cy="5303925"/>
        </p:xfrm>
        <a:graphic>
          <a:graphicData uri="http://schemas.openxmlformats.org/drawingml/2006/table">
            <a:tbl>
              <a:tblPr firstRow="1" firstCol="1" bandRow="1">
                <a:noFill/>
                <a:tableStyleId>{5C22544A-7EE6-4342-B048-85BDC9FD1C3A}</a:tableStyleId>
              </a:tblPr>
              <a:tblGrid>
                <a:gridCol w="2639016">
                  <a:extLst>
                    <a:ext uri="{9D8B030D-6E8A-4147-A177-3AD203B41FA5}">
                      <a16:colId xmlns:a16="http://schemas.microsoft.com/office/drawing/2014/main" val="393079627"/>
                    </a:ext>
                  </a:extLst>
                </a:gridCol>
                <a:gridCol w="1392420">
                  <a:extLst>
                    <a:ext uri="{9D8B030D-6E8A-4147-A177-3AD203B41FA5}">
                      <a16:colId xmlns:a16="http://schemas.microsoft.com/office/drawing/2014/main" val="1080546513"/>
                    </a:ext>
                  </a:extLst>
                </a:gridCol>
                <a:gridCol w="2373435">
                  <a:extLst>
                    <a:ext uri="{9D8B030D-6E8A-4147-A177-3AD203B41FA5}">
                      <a16:colId xmlns:a16="http://schemas.microsoft.com/office/drawing/2014/main" val="180147224"/>
                    </a:ext>
                  </a:extLst>
                </a:gridCol>
                <a:gridCol w="1786530">
                  <a:extLst>
                    <a:ext uri="{9D8B030D-6E8A-4147-A177-3AD203B41FA5}">
                      <a16:colId xmlns:a16="http://schemas.microsoft.com/office/drawing/2014/main" val="2997995207"/>
                    </a:ext>
                  </a:extLst>
                </a:gridCol>
              </a:tblGrid>
              <a:tr h="440193">
                <a:tc>
                  <a:txBody>
                    <a:bodyPr/>
                    <a:lstStyle/>
                    <a:p>
                      <a:pPr algn="ctr"/>
                      <a:r>
                        <a:rPr lang="en-US" sz="1100" b="1" cap="none" spc="0" dirty="0">
                          <a:solidFill>
                            <a:schemeClr val="tx1"/>
                          </a:solidFill>
                          <a:effectLst/>
                        </a:rPr>
                        <a:t>Study</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Dataset</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Classification Alg.</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Accuracy</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22843521"/>
                  </a:ext>
                </a:extLst>
              </a:tr>
              <a:tr h="440193">
                <a:tc>
                  <a:txBody>
                    <a:bodyPr/>
                    <a:lstStyle/>
                    <a:p>
                      <a:pPr algn="ctr"/>
                      <a:r>
                        <a:rPr lang="en-US" sz="1100" b="1" cap="none" spc="0" dirty="0">
                          <a:solidFill>
                            <a:schemeClr val="tx1"/>
                          </a:solidFill>
                          <a:effectLst/>
                        </a:rPr>
                        <a:t>S. Pavalarajan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OASIS</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RF</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ACC: 83.50%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2084247454"/>
                  </a:ext>
                </a:extLst>
              </a:tr>
              <a:tr h="440193">
                <a:tc>
                  <a:txBody>
                    <a:bodyPr/>
                    <a:lstStyle/>
                    <a:p>
                      <a:pPr algn="ctr"/>
                      <a:r>
                        <a:rPr lang="en-US" sz="1100" b="1" cap="none" spc="0" dirty="0">
                          <a:solidFill>
                            <a:schemeClr val="tx1"/>
                          </a:solidFill>
                          <a:effectLst/>
                        </a:rPr>
                        <a:t>S. S. Rajeswari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ADNI</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VGG-19</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98.00%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40508213"/>
                  </a:ext>
                </a:extLst>
              </a:tr>
              <a:tr h="440193">
                <a:tc>
                  <a:txBody>
                    <a:bodyPr/>
                    <a:lstStyle/>
                    <a:p>
                      <a:pPr algn="ctr"/>
                      <a:r>
                        <a:rPr lang="en-US" sz="1100" b="1" cap="none" spc="0">
                          <a:solidFill>
                            <a:schemeClr val="tx1"/>
                          </a:solidFill>
                          <a:effectLst/>
                        </a:rPr>
                        <a:t>J. Li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ADNI</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3-D U-Net CNN</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95.06%</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80667528"/>
                  </a:ext>
                </a:extLst>
              </a:tr>
              <a:tr h="440193">
                <a:tc>
                  <a:txBody>
                    <a:bodyPr/>
                    <a:lstStyle/>
                    <a:p>
                      <a:pPr algn="ctr"/>
                      <a:r>
                        <a:rPr lang="en-US" sz="1100" b="1" cap="none" spc="0">
                          <a:solidFill>
                            <a:schemeClr val="tx1"/>
                          </a:solidFill>
                          <a:effectLst/>
                        </a:rPr>
                        <a:t>S. Basheer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OASIS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CapNet</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92.39%</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236153807"/>
                  </a:ext>
                </a:extLst>
              </a:tr>
              <a:tr h="440193">
                <a:tc>
                  <a:txBody>
                    <a:bodyPr/>
                    <a:lstStyle/>
                    <a:p>
                      <a:pPr algn="ctr"/>
                      <a:r>
                        <a:rPr lang="en-US" sz="1100" b="1" cap="none" spc="0" dirty="0">
                          <a:solidFill>
                            <a:schemeClr val="tx1"/>
                          </a:solidFill>
                          <a:effectLst/>
                        </a:rPr>
                        <a:t>G. Chutani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Dubey,  S.  Alzheimer's  Dataset  (  4  class  of Images)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VGG-16 + SVM</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99.33%</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685371708"/>
                  </a:ext>
                </a:extLst>
              </a:tr>
              <a:tr h="440193">
                <a:tc>
                  <a:txBody>
                    <a:bodyPr/>
                    <a:lstStyle/>
                    <a:p>
                      <a:pPr algn="ctr"/>
                      <a:r>
                        <a:rPr lang="en-US" sz="1100" b="1" cap="none" spc="0">
                          <a:solidFill>
                            <a:schemeClr val="tx1"/>
                          </a:solidFill>
                          <a:effectLst/>
                        </a:rPr>
                        <a:t>D. Chaihtra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Dubey,  S.  Alzheimer's  Dataset  (  4  class  of Images)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DenseNet121</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96.00%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60345177"/>
                  </a:ext>
                </a:extLst>
              </a:tr>
              <a:tr h="440193">
                <a:tc>
                  <a:txBody>
                    <a:bodyPr/>
                    <a:lstStyle/>
                    <a:p>
                      <a:pPr algn="ctr"/>
                      <a:r>
                        <a:rPr lang="en-US" sz="1100" b="1" cap="none" spc="0">
                          <a:solidFill>
                            <a:schemeClr val="tx1"/>
                          </a:solidFill>
                          <a:effectLst/>
                        </a:rPr>
                        <a:t>U. R. K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Dubey,  S.  Alzheimer's  Dataset  (  4  class  of Images)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GLCM + SVM</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84.00%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894149472"/>
                  </a:ext>
                </a:extLst>
              </a:tr>
              <a:tr h="440193">
                <a:tc>
                  <a:txBody>
                    <a:bodyPr/>
                    <a:lstStyle/>
                    <a:p>
                      <a:pPr algn="ctr"/>
                      <a:r>
                        <a:rPr lang="en-US" sz="1100" b="1" cap="none" spc="0">
                          <a:solidFill>
                            <a:schemeClr val="tx1"/>
                          </a:solidFill>
                          <a:effectLst/>
                        </a:rPr>
                        <a:t>S. Buyrukoğlu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ADNI</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Stacked Ensemble</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ACC: 91.20%</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834961989"/>
                  </a:ext>
                </a:extLst>
              </a:tr>
              <a:tr h="440193">
                <a:tc gridSpan="4">
                  <a:txBody>
                    <a:bodyPr/>
                    <a:lstStyle/>
                    <a:p>
                      <a:pPr algn="ctr"/>
                      <a:r>
                        <a:rPr lang="en-US" sz="1100" b="1" cap="none" spc="0" dirty="0">
                          <a:solidFill>
                            <a:schemeClr val="tx1"/>
                          </a:solidFill>
                          <a:effectLst/>
                        </a:rPr>
                        <a:t>Table 2: Summary of studies using biomarkers other than gene expression</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12700" cmpd="sng">
                      <a:no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13654440"/>
                  </a:ext>
                </a:extLst>
              </a:tr>
            </a:tbl>
          </a:graphicData>
        </a:graphic>
      </p:graphicFrame>
    </p:spTree>
    <p:extLst>
      <p:ext uri="{BB962C8B-B14F-4D97-AF65-F5344CB8AC3E}">
        <p14:creationId xmlns:p14="http://schemas.microsoft.com/office/powerpoint/2010/main" val="1026488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dirty="0">
                <a:solidFill>
                  <a:schemeClr val="tx1"/>
                </a:solidFill>
                <a:latin typeface="Times New Roman" panose="02020603050405020304" pitchFamily="18" charset="0"/>
                <a:cs typeface="Times New Roman" panose="02020603050405020304" pitchFamily="18" charset="0"/>
              </a:rPr>
              <a:t>P</a:t>
            </a:r>
            <a:r>
              <a:rPr lang="en-IN" b="0" i="0" dirty="0">
                <a:solidFill>
                  <a:schemeClr val="tx1"/>
                </a:solidFill>
                <a:effectLst/>
                <a:latin typeface="Times New Roman" panose="02020603050405020304" pitchFamily="18" charset="0"/>
                <a:cs typeface="Times New Roman" panose="02020603050405020304" pitchFamily="18" charset="0"/>
              </a:rPr>
              <a:t>rediction of Alzheimer’s disease using blood gene expression data</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Lee, T., Lee, H - Nature, Sci Rep 10, 3485 (2020)</a:t>
            </a: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1EF71A3-A333-91BB-A2E3-F832F9315D41}"/>
              </a:ext>
            </a:extLst>
          </p:cNvPr>
          <p:cNvGraphicFramePr>
            <a:graphicFrameLocks noGrp="1"/>
          </p:cNvGraphicFramePr>
          <p:nvPr>
            <p:extLst>
              <p:ext uri="{D42A27DB-BD31-4B8C-83A1-F6EECF244321}">
                <p14:modId xmlns:p14="http://schemas.microsoft.com/office/powerpoint/2010/main" val="3423639492"/>
              </p:ext>
            </p:extLst>
          </p:nvPr>
        </p:nvGraphicFramePr>
        <p:xfrm>
          <a:off x="5867183" y="3771480"/>
          <a:ext cx="3316658" cy="2743200"/>
        </p:xfrm>
        <a:graphic>
          <a:graphicData uri="http://schemas.openxmlformats.org/drawingml/2006/table">
            <a:tbl>
              <a:tblPr firstRow="1" bandRow="1">
                <a:tableStyleId>{5C22544A-7EE6-4342-B048-85BDC9FD1C3A}</a:tableStyleId>
              </a:tblPr>
              <a:tblGrid>
                <a:gridCol w="982761">
                  <a:extLst>
                    <a:ext uri="{9D8B030D-6E8A-4147-A177-3AD203B41FA5}">
                      <a16:colId xmlns:a16="http://schemas.microsoft.com/office/drawing/2014/main" val="387385182"/>
                    </a:ext>
                  </a:extLst>
                </a:gridCol>
                <a:gridCol w="1219199">
                  <a:extLst>
                    <a:ext uri="{9D8B030D-6E8A-4147-A177-3AD203B41FA5}">
                      <a16:colId xmlns:a16="http://schemas.microsoft.com/office/drawing/2014/main" val="711033502"/>
                    </a:ext>
                  </a:extLst>
                </a:gridCol>
                <a:gridCol w="1114698">
                  <a:extLst>
                    <a:ext uri="{9D8B030D-6E8A-4147-A177-3AD203B41FA5}">
                      <a16:colId xmlns:a16="http://schemas.microsoft.com/office/drawing/2014/main" val="2381925355"/>
                    </a:ext>
                  </a:extLst>
                </a:gridCol>
              </a:tblGrid>
              <a:tr h="237986">
                <a:tc>
                  <a:txBody>
                    <a:bodyPr/>
                    <a:lstStyle/>
                    <a:p>
                      <a:r>
                        <a:rPr lang="en-US" sz="1200" dirty="0">
                          <a:latin typeface="Times New Roman" panose="02020603050405020304" pitchFamily="18" charset="0"/>
                          <a:cs typeface="Times New Roman" panose="02020603050405020304" pitchFamily="18" charset="0"/>
                        </a:rPr>
                        <a:t>Validation</a:t>
                      </a:r>
                    </a:p>
                  </a:txBody>
                  <a:tcPr/>
                </a:tc>
                <a:tc>
                  <a:txBody>
                    <a:bodyPr/>
                    <a:lstStyle/>
                    <a:p>
                      <a:r>
                        <a:rPr lang="en-US" sz="1200" dirty="0">
                          <a:latin typeface="Times New Roman" panose="02020603050405020304" pitchFamily="18" charset="0"/>
                          <a:cs typeface="Times New Roman" panose="02020603050405020304" pitchFamily="18" charset="0"/>
                        </a:rPr>
                        <a:t>Dataset</a:t>
                      </a:r>
                    </a:p>
                  </a:txBody>
                  <a:tcPr/>
                </a:tc>
                <a:tc>
                  <a:txBody>
                    <a:bodyPr/>
                    <a:lstStyle/>
                    <a:p>
                      <a:r>
                        <a:rPr lang="en-US" sz="12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2641983337"/>
                  </a:ext>
                </a:extLst>
              </a:tr>
              <a:tr h="237986">
                <a:tc rowSpan="3">
                  <a:txBody>
                    <a:bodyPr/>
                    <a:lstStyle/>
                    <a:p>
                      <a:r>
                        <a:rPr lang="en-US" sz="1200" dirty="0">
                          <a:latin typeface="Times New Roman" panose="02020603050405020304" pitchFamily="18" charset="0"/>
                          <a:cs typeface="Times New Roman" panose="02020603050405020304" pitchFamily="18" charset="0"/>
                        </a:rPr>
                        <a:t>Internal</a:t>
                      </a:r>
                    </a:p>
                  </a:txBody>
                  <a:tcPr anchor="ctr"/>
                </a:tc>
                <a:tc>
                  <a:txBody>
                    <a:bodyPr/>
                    <a:lstStyle/>
                    <a:p>
                      <a:r>
                        <a:rPr lang="en-US" sz="1200" dirty="0">
                          <a:latin typeface="Times New Roman" panose="02020603050405020304" pitchFamily="18" charset="0"/>
                          <a:cs typeface="Times New Roman" panose="02020603050405020304" pitchFamily="18" charset="0"/>
                        </a:rPr>
                        <a:t>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2149398165"/>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87%</a:t>
                      </a:r>
                    </a:p>
                  </a:txBody>
                  <a:tcPr marL="9525" marR="9525" marT="9525" marB="0" anchor="b"/>
                </a:tc>
                <a:extLst>
                  <a:ext uri="{0D108BD9-81ED-4DB2-BD59-A6C34878D82A}">
                    <a16:rowId xmlns:a16="http://schemas.microsoft.com/office/drawing/2014/main" val="1051862201"/>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80%</a:t>
                      </a:r>
                    </a:p>
                  </a:txBody>
                  <a:tcPr marL="9525" marR="9525" marT="9525" marB="0" anchor="b"/>
                </a:tc>
                <a:extLst>
                  <a:ext uri="{0D108BD9-81ED-4DB2-BD59-A6C34878D82A}">
                    <a16:rowId xmlns:a16="http://schemas.microsoft.com/office/drawing/2014/main" val="85548649"/>
                  </a:ext>
                </a:extLst>
              </a:tr>
              <a:tr h="237986">
                <a:tc rowSpan="6">
                  <a:txBody>
                    <a:bodyPr/>
                    <a:lstStyle/>
                    <a:p>
                      <a:r>
                        <a:rPr lang="en-US" sz="1200" dirty="0">
                          <a:latin typeface="Times New Roman" panose="02020603050405020304" pitchFamily="18" charset="0"/>
                          <a:cs typeface="Times New Roman" panose="02020603050405020304" pitchFamily="18" charset="0"/>
                        </a:rPr>
                        <a:t>External</a:t>
                      </a:r>
                    </a:p>
                  </a:txBody>
                  <a:tcPr anchor="ctr"/>
                </a:tc>
                <a:tc>
                  <a:txBody>
                    <a:bodyPr/>
                    <a:lstStyle/>
                    <a:p>
                      <a:r>
                        <a:rPr lang="en-US" sz="1200" dirty="0">
                          <a:latin typeface="Times New Roman" panose="02020603050405020304" pitchFamily="18" charset="0"/>
                          <a:cs typeface="Times New Roman" panose="02020603050405020304" pitchFamily="18" charset="0"/>
                        </a:rPr>
                        <a:t>ADN1-ANM1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70%</a:t>
                      </a:r>
                    </a:p>
                  </a:txBody>
                  <a:tcPr marL="9525" marR="9525" marT="9525" marB="0" anchor="b"/>
                </a:tc>
                <a:extLst>
                  <a:ext uri="{0D108BD9-81ED-4DB2-BD59-A6C34878D82A}">
                    <a16:rowId xmlns:a16="http://schemas.microsoft.com/office/drawing/2014/main" val="3970930056"/>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ADN1-ANM2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76%</a:t>
                      </a:r>
                    </a:p>
                  </a:txBody>
                  <a:tcPr marL="9525" marR="9525" marT="9525" marB="0" anchor="b"/>
                </a:tc>
                <a:extLst>
                  <a:ext uri="{0D108BD9-81ED-4DB2-BD59-A6C34878D82A}">
                    <a16:rowId xmlns:a16="http://schemas.microsoft.com/office/drawing/2014/main" val="163010981"/>
                  </a:ext>
                </a:extLst>
              </a:tr>
              <a:tr h="237986">
                <a:tc vMerge="1">
                  <a:txBody>
                    <a:bodyPr/>
                    <a:lstStyle/>
                    <a:p>
                      <a:r>
                        <a:rPr lang="en-US" dirty="0"/>
                        <a:t>External</a:t>
                      </a:r>
                    </a:p>
                  </a:txBody>
                  <a:tcPr/>
                </a:tc>
                <a:tc>
                  <a:txBody>
                    <a:bodyPr/>
                    <a:lstStyle/>
                    <a:p>
                      <a:r>
                        <a:rPr lang="en-US" sz="1200" dirty="0">
                          <a:latin typeface="Times New Roman" panose="02020603050405020304" pitchFamily="18" charset="0"/>
                          <a:cs typeface="Times New Roman" panose="02020603050405020304" pitchFamily="18" charset="0"/>
                        </a:rPr>
                        <a:t>ANM1-ADN1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extLst>
                  <a:ext uri="{0D108BD9-81ED-4DB2-BD59-A6C34878D82A}">
                    <a16:rowId xmlns:a16="http://schemas.microsoft.com/office/drawing/2014/main" val="960776088"/>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79%</a:t>
                      </a:r>
                    </a:p>
                  </a:txBody>
                  <a:tcPr marL="9525" marR="9525" marT="9525" marB="0" anchor="b"/>
                </a:tc>
                <a:extLst>
                  <a:ext uri="{0D108BD9-81ED-4DB2-BD59-A6C34878D82A}">
                    <a16:rowId xmlns:a16="http://schemas.microsoft.com/office/drawing/2014/main" val="3925694257"/>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183980453"/>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86%</a:t>
                      </a:r>
                    </a:p>
                  </a:txBody>
                  <a:tcPr marL="9525" marR="9525" marT="9525" marB="0" anchor="b"/>
                </a:tc>
                <a:extLst>
                  <a:ext uri="{0D108BD9-81ED-4DB2-BD59-A6C34878D82A}">
                    <a16:rowId xmlns:a16="http://schemas.microsoft.com/office/drawing/2014/main" val="1654348395"/>
                  </a:ext>
                </a:extLst>
              </a:tr>
            </a:tbl>
          </a:graphicData>
        </a:graphic>
      </p:graphicFrame>
      <p:sp>
        <p:nvSpPr>
          <p:cNvPr id="7" name="TextBox 6">
            <a:extLst>
              <a:ext uri="{FF2B5EF4-FFF2-40B4-BE49-F238E27FC236}">
                <a16:creationId xmlns:a16="http://schemas.microsoft.com/office/drawing/2014/main" id="{34D825BE-1A4D-DC09-1A4B-B818C52E5816}"/>
              </a:ext>
            </a:extLst>
          </p:cNvPr>
          <p:cNvSpPr txBox="1"/>
          <p:nvPr/>
        </p:nvSpPr>
        <p:spPr>
          <a:xfrm>
            <a:off x="3867912" y="1617044"/>
            <a:ext cx="7315200"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done one three public datasets ADNI, ANM1, ANM2 and feature selection method  such as Variational Auto Encoder (VAE) and five classifiers (LR, L1-LR, SVM, RF, DNN) were used compile the gene related to AD and classify AD samples from healthy control (CN) samples.</a:t>
            </a:r>
            <a:r>
              <a:rPr lang="en-IN" sz="1600" dirty="0">
                <a:effectLst/>
                <a:latin typeface="Times New Roman" panose="02020603050405020304" pitchFamily="18" charset="0"/>
                <a:cs typeface="Times New Roman" panose="02020603050405020304" pitchFamily="18" charset="0"/>
              </a:rPr>
              <a:t> </a:t>
            </a:r>
          </a:p>
          <a:p>
            <a:endParaRPr lang="en-US"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Internal validation by five-fold cross-validation within each dataset was done and external validation was done with training and test sets from different datasets</a:t>
            </a:r>
          </a:p>
        </p:txBody>
      </p:sp>
    </p:spTree>
    <p:extLst>
      <p:ext uri="{BB962C8B-B14F-4D97-AF65-F5344CB8AC3E}">
        <p14:creationId xmlns:p14="http://schemas.microsoft.com/office/powerpoint/2010/main" val="4233573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707DFD-42F1-DE94-216E-237092F5A410}"/>
              </a:ext>
            </a:extLst>
          </p:cNvPr>
          <p:cNvSpPr>
            <a:spLocks noGrp="1"/>
          </p:cNvSpPr>
          <p:nvPr>
            <p:ph idx="1"/>
          </p:nvPr>
        </p:nvSpPr>
        <p:spPr>
          <a:xfrm>
            <a:off x="3869268" y="864108"/>
            <a:ext cx="7315200" cy="3210797"/>
          </a:xfrm>
        </p:spPr>
        <p:txBody>
          <a:bodyPr>
            <a:normAutofit lnSpcReduction="10000"/>
          </a:bodyPr>
          <a:lstStyle/>
          <a:p>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Proposed Method:</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Ignoring gene expression less than the median value which where (3.897, 7.584, 6.154) for the three datasets and after than select only the probes common in all three data set.</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Normalize each dataset.</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Feature extraction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Use VAE to represent the input as input dimension is huge.</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Extract the TF related genes [7]</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Employ LR, L1-LR, SVM, RF, DNN</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Result / Validation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Internal and External Validation</a:t>
            </a:r>
          </a:p>
        </p:txBody>
      </p:sp>
      <p:pic>
        <p:nvPicPr>
          <p:cNvPr id="6" name="Picture 5" descr="Chart, bar chart&#10;&#10;Description automatically generated">
            <a:extLst>
              <a:ext uri="{FF2B5EF4-FFF2-40B4-BE49-F238E27FC236}">
                <a16:creationId xmlns:a16="http://schemas.microsoft.com/office/drawing/2014/main" id="{69246C4A-2E24-DC55-845E-6EDFE8778803}"/>
              </a:ext>
            </a:extLst>
          </p:cNvPr>
          <p:cNvPicPr>
            <a:picLocks noChangeAspect="1"/>
          </p:cNvPicPr>
          <p:nvPr/>
        </p:nvPicPr>
        <p:blipFill>
          <a:blip r:embed="rId2"/>
          <a:stretch>
            <a:fillRect/>
          </a:stretch>
        </p:blipFill>
        <p:spPr>
          <a:xfrm>
            <a:off x="4218270" y="4074905"/>
            <a:ext cx="6617196" cy="1918987"/>
          </a:xfrm>
          <a:prstGeom prst="rect">
            <a:avLst/>
          </a:prstGeom>
        </p:spPr>
      </p:pic>
    </p:spTree>
    <p:extLst>
      <p:ext uri="{BB962C8B-B14F-4D97-AF65-F5344CB8AC3E}">
        <p14:creationId xmlns:p14="http://schemas.microsoft.com/office/powerpoint/2010/main" val="327282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283210"/>
          </a:xfrm>
        </p:spPr>
        <p:txBody>
          <a:bodyPr>
            <a:noAutofit/>
          </a:bodyPr>
          <a:lstStyle/>
          <a:p>
            <a:r>
              <a:rPr lang="en-IN" b="0" i="0" dirty="0">
                <a:solidFill>
                  <a:schemeClr val="tx1"/>
                </a:solidFill>
                <a:effectLst/>
                <a:latin typeface="Times New Roman" panose="02020603050405020304" pitchFamily="18" charset="0"/>
                <a:cs typeface="Times New Roman" panose="02020603050405020304" pitchFamily="18" charset="0"/>
              </a:rPr>
              <a:t>Alzheimer’s Patient Analysis Using Image and Gene Expression Data and Explainable-AI to Present Associated Genes</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M. S. Kamal, A. Northcote, L. Chowdhury, N. Dey, R. G. Crespo and E. Herrera-</a:t>
            </a:r>
            <a:r>
              <a:rPr lang="en-IN" sz="1400" b="0" i="0" dirty="0" err="1">
                <a:effectLst/>
                <a:latin typeface="Times New Roman" panose="02020603050405020304" pitchFamily="18" charset="0"/>
                <a:cs typeface="Times New Roman" panose="02020603050405020304" pitchFamily="18" charset="0"/>
              </a:rPr>
              <a:t>Viedma</a:t>
            </a:r>
            <a:r>
              <a:rPr lang="en-IN" sz="1400" b="0" i="0" dirty="0">
                <a:effectLst/>
                <a:latin typeface="Times New Roman" panose="02020603050405020304" pitchFamily="18" charset="0"/>
                <a:cs typeface="Times New Roman" panose="02020603050405020304" pitchFamily="18" charset="0"/>
              </a:rPr>
              <a:t> - IEEE Transactions on Instrumentation and Measurement, vol. 70, pp. 1-7, 2021, Art no. 2513107</a:t>
            </a:r>
            <a:br>
              <a:rPr lang="en-I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010BD1-7279-D8E1-9B48-8EE084F8A440}"/>
              </a:ext>
            </a:extLst>
          </p:cNvPr>
          <p:cNvPicPr>
            <a:picLocks noChangeAspect="1"/>
          </p:cNvPicPr>
          <p:nvPr/>
        </p:nvPicPr>
        <p:blipFill>
          <a:blip r:embed="rId2"/>
          <a:stretch>
            <a:fillRect/>
          </a:stretch>
        </p:blipFill>
        <p:spPr>
          <a:xfrm>
            <a:off x="3747451" y="3849919"/>
            <a:ext cx="7772400" cy="2733069"/>
          </a:xfrm>
          <a:prstGeom prst="rect">
            <a:avLst/>
          </a:prstGeom>
        </p:spPr>
      </p:pic>
      <p:sp>
        <p:nvSpPr>
          <p:cNvPr id="6" name="TextBox 5">
            <a:extLst>
              <a:ext uri="{FF2B5EF4-FFF2-40B4-BE49-F238E27FC236}">
                <a16:creationId xmlns:a16="http://schemas.microsoft.com/office/drawing/2014/main" id="{B647D28C-10AD-0953-0C4A-AB8257DA8FB7}"/>
              </a:ext>
            </a:extLst>
          </p:cNvPr>
          <p:cNvSpPr txBox="1"/>
          <p:nvPr/>
        </p:nvSpPr>
        <p:spPr>
          <a:xfrm>
            <a:off x="6286257" y="5925269"/>
            <a:ext cx="2715808"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Fig : Proposed method to classify using MRI</a:t>
            </a:r>
          </a:p>
        </p:txBody>
      </p:sp>
      <p:sp>
        <p:nvSpPr>
          <p:cNvPr id="8" name="TextBox 7">
            <a:extLst>
              <a:ext uri="{FF2B5EF4-FFF2-40B4-BE49-F238E27FC236}">
                <a16:creationId xmlns:a16="http://schemas.microsoft.com/office/drawing/2014/main" id="{013DDC07-4A26-59FD-DDFA-97B063A80AF4}"/>
              </a:ext>
            </a:extLst>
          </p:cNvPr>
          <p:cNvSpPr txBox="1"/>
          <p:nvPr/>
        </p:nvSpPr>
        <p:spPr>
          <a:xfrm>
            <a:off x="3867912" y="2139448"/>
            <a:ext cx="7315199" cy="233910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first, SpinalNet and convolutional neural network (CNN) is used to classify AD from MRI images. Then microarray gene expression data to classify the diseases k-nearest neighbours (KNN), support vector classifier (SVC),and Xboost classifiers.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Most the algorithms approaches use only either image or gene expression, while in this they have used both the data together and explained the results using trustworthy methods by using explainable artificial intelligence (XAI). </a:t>
            </a:r>
          </a:p>
          <a:p>
            <a:pPr marL="285750" indent="-285750">
              <a:buFont typeface="Arial" panose="020B0604020202020204" pitchFamily="34" charset="0"/>
              <a:buChar char="•"/>
            </a:pPr>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59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EF512-A82C-D98D-35B8-726F59CF8775}"/>
              </a:ext>
            </a:extLst>
          </p:cNvPr>
          <p:cNvSpPr>
            <a:spLocks noGrp="1"/>
          </p:cNvSpPr>
          <p:nvPr>
            <p:ph idx="1"/>
          </p:nvPr>
        </p:nvSpPr>
        <p:spPr/>
        <p:txBody>
          <a:bodyPr anchor="t"/>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Outcome of XAI</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LIME mechanism was used to make the output of the classifier more interpretable.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Genes like OR8B8 and ATP6V1G1 were found to the highly significant genes for AD</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7C13EF0-D2D6-7C56-9AD0-D8A174B609DD}"/>
              </a:ext>
            </a:extLst>
          </p:cNvPr>
          <p:cNvPicPr>
            <a:picLocks noChangeAspect="1"/>
          </p:cNvPicPr>
          <p:nvPr/>
        </p:nvPicPr>
        <p:blipFill>
          <a:blip r:embed="rId2"/>
          <a:stretch>
            <a:fillRect/>
          </a:stretch>
        </p:blipFill>
        <p:spPr>
          <a:xfrm>
            <a:off x="4694703" y="2405207"/>
            <a:ext cx="5664330" cy="3579541"/>
          </a:xfrm>
          <a:prstGeom prst="rect">
            <a:avLst/>
          </a:prstGeom>
        </p:spPr>
      </p:pic>
    </p:spTree>
    <p:extLst>
      <p:ext uri="{BB962C8B-B14F-4D97-AF65-F5344CB8AC3E}">
        <p14:creationId xmlns:p14="http://schemas.microsoft.com/office/powerpoint/2010/main" val="3425745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177806"/>
          </a:xfrm>
        </p:spPr>
        <p:txBody>
          <a:bodyPr>
            <a:normAutofit lnSpcReduction="10000"/>
          </a:bodyPr>
          <a:lstStyle/>
          <a:p>
            <a:r>
              <a:rPr lang="en-IN" dirty="0">
                <a:latin typeface="Times New Roman" panose="02020603050405020304" pitchFamily="18" charset="0"/>
                <a:cs typeface="Times New Roman" panose="02020603050405020304" pitchFamily="18" charset="0"/>
              </a:rPr>
              <a:t>A deep learning framework with an embedded-based feature selection approach for the early detection of the Alzheimer’s disease,</a:t>
            </a:r>
            <a:r>
              <a:rPr lang="en-IN" b="0" i="0" dirty="0">
                <a:effectLst/>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Nivedhitha Mahendran, Durai Raj Vincent P M - Elsevier, Computers in Biology and Medicine, Volume 141,2022</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C23F7A-BD37-2C77-D5D3-841DCBFA5C5A}"/>
              </a:ext>
            </a:extLst>
          </p:cNvPr>
          <p:cNvSpPr txBox="1"/>
          <p:nvPr/>
        </p:nvSpPr>
        <p:spPr>
          <a:xfrm>
            <a:off x="3867912" y="2071201"/>
            <a:ext cx="7315200" cy="381642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to provide early diagnosis of AD using embedded feature selection process. An AD DNA methylation [8]  data set having 34 AD samples and 34 heath control samples were used from GEO omni bus repository. Four embedded feature selection models were used along with Enhanced Deep Recurrent Neural Network (EDRNN), DRNN, CNN, RNN.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Dataset: GSE76105 from GEO Omnibus repository is used.</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Proposed Method :</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Pre-processing : eliminate poor samples based on the p-value.</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Normalize the data.</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Embedded Feature Selection : LASSO (Least Absolute shrinkage and selection operator), SVM, AdaBoost, Random Forest.</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Classification : RNN, CNN, DRNN, EDRNN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647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37E6-444E-974A-3BAE-A41150DA1E03}"/>
              </a:ext>
            </a:extLst>
          </p:cNvPr>
          <p:cNvSpPr>
            <a:spLocks noGrp="1"/>
          </p:cNvSpPr>
          <p:nvPr>
            <p:ph type="title"/>
          </p:nvPr>
        </p:nvSpPr>
        <p:spPr/>
        <p:txBody>
          <a:bodyPr/>
          <a:lstStyle/>
          <a:p>
            <a:r>
              <a:rPr lang="en-US" dirty="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B0EE8745-9F6D-A45E-E8CC-5303E01D22E3}"/>
              </a:ext>
            </a:extLst>
          </p:cNvPr>
          <p:cNvSpPr>
            <a:spLocks noGrp="1"/>
          </p:cNvSpPr>
          <p:nvPr>
            <p:ph idx="1"/>
          </p:nvPr>
        </p:nvSpPr>
        <p:spPr/>
        <p:txBody>
          <a:bodyPr>
            <a:normAutofit/>
          </a:bodyPr>
          <a:lstStyle/>
          <a:p>
            <a:pPr marL="0" indent="0" algn="just">
              <a:buNone/>
            </a:pPr>
            <a:r>
              <a:rPr lang="en-US" dirty="0">
                <a:solidFill>
                  <a:schemeClr val="tx1">
                    <a:lumMod val="50000"/>
                    <a:lumOff val="50000"/>
                  </a:schemeClr>
                </a:solidFill>
                <a:latin typeface="Times New Roman" panose="02020603050405020304" pitchFamily="18" charset="0"/>
                <a:cs typeface="Times New Roman" panose="02020603050405020304" pitchFamily="18" charset="0"/>
              </a:rPr>
              <a:t>Alzheimer's disease (AD), a type of neurological condition, has seen an increase in the number of cases over the last decade, necessitating the development of a comprehensive method for early detection. Existing techniques are mostly invasive and expensive, so our research focuses on blood gene expression as a potential biomarker. The main challenge in analyzing blood gene expression data is the high dimensionality of the gene expression data. Consequently, this study investigates the numerous feature selection and classifier techniques that can utilize blood gene expression data, as well as propose a novel technique to classify AD samples from blood gene expression data instead of relying on existing methods using MRI images.</a:t>
            </a:r>
          </a:p>
        </p:txBody>
      </p:sp>
    </p:spTree>
    <p:extLst>
      <p:ext uri="{BB962C8B-B14F-4D97-AF65-F5344CB8AC3E}">
        <p14:creationId xmlns:p14="http://schemas.microsoft.com/office/powerpoint/2010/main" val="168334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b="0" i="0" dirty="0">
                <a:effectLst/>
                <a:latin typeface="Times New Roman" panose="02020603050405020304" pitchFamily="18" charset="0"/>
                <a:cs typeface="Times New Roman" panose="02020603050405020304" pitchFamily="18" charset="0"/>
              </a:rPr>
              <a:t>Alzheimer’s Disease Classification Using Genetic Data, </a:t>
            </a:r>
            <a:r>
              <a:rPr lang="en-IN" sz="1400" b="0" i="0" dirty="0">
                <a:effectLst/>
                <a:latin typeface="Times New Roman" panose="02020603050405020304" pitchFamily="18" charset="0"/>
                <a:cs typeface="Times New Roman" panose="02020603050405020304" pitchFamily="18" charset="0"/>
              </a:rPr>
              <a:t>S. </a:t>
            </a:r>
            <a:r>
              <a:rPr lang="en-IN" sz="1400" b="0" i="0" dirty="0" err="1">
                <a:effectLst/>
                <a:latin typeface="Times New Roman" panose="02020603050405020304" pitchFamily="18" charset="0"/>
                <a:cs typeface="Times New Roman" panose="02020603050405020304" pitchFamily="18" charset="0"/>
              </a:rPr>
              <a:t>Khanal</a:t>
            </a:r>
            <a:r>
              <a:rPr lang="en-IN" sz="1400" b="0" i="0" dirty="0">
                <a:effectLst/>
                <a:latin typeface="Times New Roman" panose="02020603050405020304" pitchFamily="18" charset="0"/>
                <a:cs typeface="Times New Roman" panose="02020603050405020304" pitchFamily="18" charset="0"/>
              </a:rPr>
              <a:t>, J. Chen, N. Jacobs and A. -L. Lin, IEEE International Conference on Bioinformatics and Biomedicine (BIBM), 2021, pp. 2245-2252</a:t>
            </a:r>
            <a:endParaRPr lang="en-US"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199E3D4E-509E-D840-0EC7-BE9A12532B5A}"/>
              </a:ext>
            </a:extLst>
          </p:cNvPr>
          <p:cNvGraphicFramePr>
            <a:graphicFrameLocks noGrp="1"/>
          </p:cNvGraphicFramePr>
          <p:nvPr>
            <p:extLst>
              <p:ext uri="{D42A27DB-BD31-4B8C-83A1-F6EECF244321}">
                <p14:modId xmlns:p14="http://schemas.microsoft.com/office/powerpoint/2010/main" val="3365333342"/>
              </p:ext>
            </p:extLst>
          </p:nvPr>
        </p:nvGraphicFramePr>
        <p:xfrm>
          <a:off x="4797475" y="4205661"/>
          <a:ext cx="5456065" cy="1854200"/>
        </p:xfrm>
        <a:graphic>
          <a:graphicData uri="http://schemas.openxmlformats.org/drawingml/2006/table">
            <a:tbl>
              <a:tblPr firstRow="1" bandRow="1">
                <a:tableStyleId>{5C22544A-7EE6-4342-B048-85BDC9FD1C3A}</a:tableStyleId>
              </a:tblPr>
              <a:tblGrid>
                <a:gridCol w="1859425">
                  <a:extLst>
                    <a:ext uri="{9D8B030D-6E8A-4147-A177-3AD203B41FA5}">
                      <a16:colId xmlns:a16="http://schemas.microsoft.com/office/drawing/2014/main" val="993483264"/>
                    </a:ext>
                  </a:extLst>
                </a:gridCol>
                <a:gridCol w="2908663">
                  <a:extLst>
                    <a:ext uri="{9D8B030D-6E8A-4147-A177-3AD203B41FA5}">
                      <a16:colId xmlns:a16="http://schemas.microsoft.com/office/drawing/2014/main" val="3113052114"/>
                    </a:ext>
                  </a:extLst>
                </a:gridCol>
                <a:gridCol w="687977">
                  <a:extLst>
                    <a:ext uri="{9D8B030D-6E8A-4147-A177-3AD203B41FA5}">
                      <a16:colId xmlns:a16="http://schemas.microsoft.com/office/drawing/2014/main" val="862364369"/>
                    </a:ext>
                  </a:extLst>
                </a:gridCol>
              </a:tblGrid>
              <a:tr h="370840">
                <a:tc>
                  <a:txBody>
                    <a:bodyPr/>
                    <a:lstStyle/>
                    <a:p>
                      <a:r>
                        <a:rPr lang="en-US" sz="1600" dirty="0">
                          <a:latin typeface="Times New Roman" panose="02020603050405020304" pitchFamily="18" charset="0"/>
                          <a:cs typeface="Times New Roman" panose="02020603050405020304" pitchFamily="18" charset="0"/>
                        </a:rPr>
                        <a:t>Feature</a:t>
                      </a:r>
                    </a:p>
                  </a:txBody>
                  <a:tcPr/>
                </a:tc>
                <a:tc>
                  <a:txBody>
                    <a:bodyPr/>
                    <a:lstStyle/>
                    <a:p>
                      <a:r>
                        <a:rPr lang="en-US" sz="1600" dirty="0">
                          <a:latin typeface="Times New Roman" panose="02020603050405020304" pitchFamily="18" charset="0"/>
                          <a:cs typeface="Times New Roman" panose="02020603050405020304" pitchFamily="18" charset="0"/>
                        </a:rPr>
                        <a:t>Included additional Feature</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extLst>
                  <a:ext uri="{0D108BD9-81ED-4DB2-BD59-A6C34878D82A}">
                    <a16:rowId xmlns:a16="http://schemas.microsoft.com/office/drawing/2014/main" val="2699928241"/>
                  </a:ext>
                </a:extLst>
              </a:tr>
              <a:tr h="370840">
                <a:tc rowSpan="2">
                  <a:txBody>
                    <a:bodyPr/>
                    <a:lstStyle/>
                    <a:p>
                      <a:r>
                        <a:rPr lang="en-US" dirty="0">
                          <a:latin typeface="Times New Roman" panose="02020603050405020304" pitchFamily="18" charset="0"/>
                          <a:cs typeface="Times New Roman" panose="02020603050405020304" pitchFamily="18" charset="0"/>
                        </a:rPr>
                        <a:t>Gene Expression</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4219647539"/>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65%</a:t>
                      </a:r>
                    </a:p>
                  </a:txBody>
                  <a:tcPr/>
                </a:tc>
                <a:extLst>
                  <a:ext uri="{0D108BD9-81ED-4DB2-BD59-A6C34878D82A}">
                    <a16:rowId xmlns:a16="http://schemas.microsoft.com/office/drawing/2014/main" val="2901599920"/>
                  </a:ext>
                </a:extLst>
              </a:tr>
              <a:tr h="370840">
                <a:tc rowSpan="2">
                  <a:txBody>
                    <a:bodyPr/>
                    <a:lstStyle/>
                    <a:p>
                      <a:r>
                        <a:rPr lang="en-US" dirty="0">
                          <a:latin typeface="Times New Roman" panose="02020603050405020304" pitchFamily="18" charset="0"/>
                          <a:cs typeface="Times New Roman" panose="02020603050405020304" pitchFamily="18" charset="0"/>
                        </a:rPr>
                        <a:t>SNP</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56%</a:t>
                      </a:r>
                    </a:p>
                  </a:txBody>
                  <a:tcPr/>
                </a:tc>
                <a:extLst>
                  <a:ext uri="{0D108BD9-81ED-4DB2-BD59-A6C34878D82A}">
                    <a16:rowId xmlns:a16="http://schemas.microsoft.com/office/drawing/2014/main" val="818482003"/>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3400332536"/>
                  </a:ext>
                </a:extLst>
              </a:tr>
            </a:tbl>
          </a:graphicData>
        </a:graphic>
      </p:graphicFrame>
      <p:sp>
        <p:nvSpPr>
          <p:cNvPr id="7" name="TextBox 6">
            <a:extLst>
              <a:ext uri="{FF2B5EF4-FFF2-40B4-BE49-F238E27FC236}">
                <a16:creationId xmlns:a16="http://schemas.microsoft.com/office/drawing/2014/main" id="{539486D0-BBAB-F24C-87E5-917F49B81BB4}"/>
              </a:ext>
            </a:extLst>
          </p:cNvPr>
          <p:cNvSpPr txBox="1"/>
          <p:nvPr/>
        </p:nvSpPr>
        <p:spPr>
          <a:xfrm>
            <a:off x="3867908" y="1679316"/>
            <a:ext cx="7315200" cy="283154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separately the potential of the blood gene expression data as well as the Single Nucleotide Polymorphism (SNP) data in building ML models for AD classification is analysed.</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A systematic approach on feature selection and ML model design using both types of genetic data provided by the Alzheimer’s Disease Neuroimaging Initiatives (ADNI).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Two-step feature selection  produced a curated list of important genes. In addition to these selected genetic features, to examine the role of non-genetic covariates, Age and number of education years (EDU) as extra features are included. </a:t>
            </a:r>
          </a:p>
          <a:p>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595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2763EFE5-8B3F-96A6-DA80-6B1C1243558E}"/>
              </a:ext>
            </a:extLst>
          </p:cNvPr>
          <p:cNvSpPr>
            <a:spLocks noGrp="1"/>
          </p:cNvSpPr>
          <p:nvPr>
            <p:ph idx="1"/>
          </p:nvPr>
        </p:nvSpPr>
        <p:spPr>
          <a:xfrm>
            <a:off x="304646" y="1995388"/>
            <a:ext cx="4998962" cy="3274586"/>
          </a:xfrm>
        </p:spPr>
        <p:txBody>
          <a:bodyPr anchor="t">
            <a:normAutofit/>
          </a:bodyPr>
          <a:lstStyle/>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Gene Expression</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t-test carried out between the groups of genes</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from the N genes selected from the above step (Recursive feature elimination used (RFE))</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model performance XGBoost classifier</a:t>
            </a:r>
          </a:p>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SNP data</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Similar step as for gene expression used.</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algorithms like LR is performed using tool PLINK [9]</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the performance of Model.</a:t>
            </a:r>
          </a:p>
        </p:txBody>
      </p:sp>
      <p:pic>
        <p:nvPicPr>
          <p:cNvPr id="4" name="Picture 3" descr="Diagram&#10;&#10;Description automatically generated">
            <a:extLst>
              <a:ext uri="{FF2B5EF4-FFF2-40B4-BE49-F238E27FC236}">
                <a16:creationId xmlns:a16="http://schemas.microsoft.com/office/drawing/2014/main" id="{2A838911-8EA8-AE44-3DAE-B611881853A2}"/>
              </a:ext>
            </a:extLst>
          </p:cNvPr>
          <p:cNvPicPr>
            <a:picLocks noChangeAspect="1"/>
          </p:cNvPicPr>
          <p:nvPr/>
        </p:nvPicPr>
        <p:blipFill rotWithShape="1">
          <a:blip r:embed="rId2"/>
          <a:srcRect r="5907" b="-1"/>
          <a:stretch/>
        </p:blipFill>
        <p:spPr>
          <a:xfrm>
            <a:off x="6083162" y="759254"/>
            <a:ext cx="5257500" cy="5330650"/>
          </a:xfrm>
          <a:prstGeom prst="rect">
            <a:avLst/>
          </a:prstGeom>
        </p:spPr>
      </p:pic>
    </p:spTree>
    <p:extLst>
      <p:ext uri="{BB962C8B-B14F-4D97-AF65-F5344CB8AC3E}">
        <p14:creationId xmlns:p14="http://schemas.microsoft.com/office/powerpoint/2010/main" val="2761307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fontScale="92500" lnSpcReduction="20000"/>
          </a:bodyPr>
          <a:lstStyle/>
          <a:p>
            <a:r>
              <a:rPr lang="en-IN" b="0" i="0" dirty="0">
                <a:effectLst/>
                <a:latin typeface="Times New Roman" panose="02020603050405020304" pitchFamily="18" charset="0"/>
                <a:cs typeface="Times New Roman" panose="02020603050405020304" pitchFamily="18" charset="0"/>
              </a:rPr>
              <a:t>Machine Learning Framework for the Prediction of Alzheimer’s</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Disease Using Gene Expression Data Based on Efficient</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Gene Selection, </a:t>
            </a:r>
            <a:r>
              <a:rPr lang="en-IN" sz="1500" b="0" i="0" dirty="0">
                <a:effectLst/>
                <a:latin typeface="Times New Roman" panose="02020603050405020304" pitchFamily="18" charset="0"/>
                <a:cs typeface="Times New Roman" panose="02020603050405020304" pitchFamily="18" charset="0"/>
              </a:rPr>
              <a:t>El-Gawady, A., Makhlouf, M. A., Tawfik, B. S., and Nassar, H. - Symmetry - vol. 14, no. 3, p. 491, 2022</a:t>
            </a:r>
            <a:endParaRPr lang="en-US" sz="1500" dirty="0">
              <a:latin typeface="Times New Roman" panose="02020603050405020304" pitchFamily="18"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F3D1C780-24AC-B213-269D-86683E6A3C4B}"/>
              </a:ext>
            </a:extLst>
          </p:cNvPr>
          <p:cNvGraphicFramePr>
            <a:graphicFrameLocks noGrp="1"/>
          </p:cNvGraphicFramePr>
          <p:nvPr>
            <p:extLst>
              <p:ext uri="{D42A27DB-BD31-4B8C-83A1-F6EECF244321}">
                <p14:modId xmlns:p14="http://schemas.microsoft.com/office/powerpoint/2010/main" val="1209644544"/>
              </p:ext>
            </p:extLst>
          </p:nvPr>
        </p:nvGraphicFramePr>
        <p:xfrm>
          <a:off x="3595330" y="5213078"/>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304108441"/>
                    </a:ext>
                  </a:extLst>
                </a:gridCol>
                <a:gridCol w="1354667">
                  <a:extLst>
                    <a:ext uri="{9D8B030D-6E8A-4147-A177-3AD203B41FA5}">
                      <a16:colId xmlns:a16="http://schemas.microsoft.com/office/drawing/2014/main" val="1338422695"/>
                    </a:ext>
                  </a:extLst>
                </a:gridCol>
                <a:gridCol w="1197350">
                  <a:extLst>
                    <a:ext uri="{9D8B030D-6E8A-4147-A177-3AD203B41FA5}">
                      <a16:colId xmlns:a16="http://schemas.microsoft.com/office/drawing/2014/main" val="2047083571"/>
                    </a:ext>
                  </a:extLst>
                </a:gridCol>
                <a:gridCol w="1602658">
                  <a:extLst>
                    <a:ext uri="{9D8B030D-6E8A-4147-A177-3AD203B41FA5}">
                      <a16:colId xmlns:a16="http://schemas.microsoft.com/office/drawing/2014/main" val="1611995094"/>
                    </a:ext>
                  </a:extLst>
                </a:gridCol>
                <a:gridCol w="914400">
                  <a:extLst>
                    <a:ext uri="{9D8B030D-6E8A-4147-A177-3AD203B41FA5}">
                      <a16:colId xmlns:a16="http://schemas.microsoft.com/office/drawing/2014/main" val="2962393756"/>
                    </a:ext>
                  </a:extLst>
                </a:gridCol>
                <a:gridCol w="1704260">
                  <a:extLst>
                    <a:ext uri="{9D8B030D-6E8A-4147-A177-3AD203B41FA5}">
                      <a16:colId xmlns:a16="http://schemas.microsoft.com/office/drawing/2014/main" val="498914093"/>
                    </a:ext>
                  </a:extLst>
                </a:gridCol>
              </a:tblGrid>
              <a:tr h="370840">
                <a:tc>
                  <a:txBody>
                    <a:bodyPr/>
                    <a:lstStyle/>
                    <a:p>
                      <a:r>
                        <a:rPr lang="en-US" sz="1600" dirty="0">
                          <a:latin typeface="Times New Roman" panose="02020603050405020304" pitchFamily="18" charset="0"/>
                          <a:cs typeface="Times New Roman" panose="02020603050405020304" pitchFamily="18" charset="0"/>
                        </a:rPr>
                        <a:t>Sensitivity</a:t>
                      </a:r>
                    </a:p>
                  </a:txBody>
                  <a:tcPr/>
                </a:tc>
                <a:tc>
                  <a:txBody>
                    <a:bodyPr/>
                    <a:lstStyle/>
                    <a:p>
                      <a:r>
                        <a:rPr lang="en-US" sz="1600" dirty="0">
                          <a:latin typeface="Times New Roman" panose="02020603050405020304" pitchFamily="18" charset="0"/>
                          <a:cs typeface="Times New Roman" panose="02020603050405020304" pitchFamily="18" charset="0"/>
                        </a:rPr>
                        <a:t>Specificity</a:t>
                      </a:r>
                    </a:p>
                  </a:txBody>
                  <a:tcPr/>
                </a:tc>
                <a:tc>
                  <a:txBody>
                    <a:bodyPr/>
                    <a:lstStyle/>
                    <a:p>
                      <a:r>
                        <a:rPr lang="en-US" sz="1600" dirty="0">
                          <a:latin typeface="Times New Roman" panose="02020603050405020304" pitchFamily="18" charset="0"/>
                          <a:cs typeface="Times New Roman" panose="02020603050405020304" pitchFamily="18" charset="0"/>
                        </a:rPr>
                        <a:t>precision</a:t>
                      </a:r>
                    </a:p>
                  </a:txBody>
                  <a:tcPr/>
                </a:tc>
                <a:tc>
                  <a:txBody>
                    <a:bodyPr/>
                    <a:lstStyle/>
                    <a:p>
                      <a:r>
                        <a:rPr lang="en-US" sz="1600" dirty="0">
                          <a:latin typeface="Times New Roman" panose="02020603050405020304" pitchFamily="18" charset="0"/>
                          <a:cs typeface="Times New Roman" panose="02020603050405020304" pitchFamily="18" charset="0"/>
                        </a:rPr>
                        <a:t>Kappa index</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tc>
                  <a:txBody>
                    <a:bodyPr/>
                    <a:lstStyle/>
                    <a:p>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1047472022"/>
                  </a:ext>
                </a:extLst>
              </a:tr>
              <a:tr h="370840">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98%</a:t>
                      </a:r>
                    </a:p>
                  </a:txBody>
                  <a:tcPr/>
                </a:tc>
                <a:tc>
                  <a:txBody>
                    <a:bodyPr/>
                    <a:lstStyle/>
                    <a:p>
                      <a:r>
                        <a:rPr lang="en-US" sz="1600" dirty="0">
                          <a:latin typeface="Times New Roman" panose="02020603050405020304" pitchFamily="18" charset="0"/>
                          <a:cs typeface="Times New Roman" panose="02020603050405020304" pitchFamily="18" charset="0"/>
                        </a:rPr>
                        <a:t>0.945</a:t>
                      </a:r>
                    </a:p>
                  </a:txBody>
                  <a:tcPr/>
                </a:tc>
                <a:tc>
                  <a:txBody>
                    <a:bodyPr/>
                    <a:lstStyle/>
                    <a:p>
                      <a:r>
                        <a:rPr lang="en-US" sz="1600" dirty="0">
                          <a:latin typeface="Times New Roman" panose="02020603050405020304" pitchFamily="18" charset="0"/>
                          <a:cs typeface="Times New Roman" panose="02020603050405020304" pitchFamily="18" charset="0"/>
                        </a:rPr>
                        <a:t>97.2%</a:t>
                      </a:r>
                    </a:p>
                  </a:txBody>
                  <a:tcPr/>
                </a:tc>
                <a:tc>
                  <a:txBody>
                    <a:bodyPr/>
                    <a:lstStyle/>
                    <a:p>
                      <a:r>
                        <a:rPr lang="en-US" sz="1600" dirty="0">
                          <a:latin typeface="Times New Roman" panose="02020603050405020304" pitchFamily="18" charset="0"/>
                          <a:cs typeface="Times New Roman" panose="02020603050405020304" pitchFamily="18" charset="0"/>
                        </a:rPr>
                        <a:t>97.5%</a:t>
                      </a:r>
                    </a:p>
                  </a:txBody>
                  <a:tcPr/>
                </a:tc>
                <a:extLst>
                  <a:ext uri="{0D108BD9-81ED-4DB2-BD59-A6C34878D82A}">
                    <a16:rowId xmlns:a16="http://schemas.microsoft.com/office/drawing/2014/main" val="590211615"/>
                  </a:ext>
                </a:extLst>
              </a:tr>
            </a:tbl>
          </a:graphicData>
        </a:graphic>
      </p:graphicFrame>
      <p:sp>
        <p:nvSpPr>
          <p:cNvPr id="7" name="TextBox 6">
            <a:extLst>
              <a:ext uri="{FF2B5EF4-FFF2-40B4-BE49-F238E27FC236}">
                <a16:creationId xmlns:a16="http://schemas.microsoft.com/office/drawing/2014/main" id="{643C4156-C9E6-C13F-9861-62654B4325B1}"/>
              </a:ext>
            </a:extLst>
          </p:cNvPr>
          <p:cNvSpPr txBox="1"/>
          <p:nvPr/>
        </p:nvSpPr>
        <p:spPr>
          <a:xfrm>
            <a:off x="3867912" y="1923925"/>
            <a:ext cx="7315200" cy="3077766"/>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is intended to introduce a symmetric framework to predict AD from Gene Expression (GE) data, with the aim to produce the most accurate prediction using the smallest number of genes.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framework works in four stages after it receives a training dataset: pre-processing, gene selection (GS), classification, and AD prediction.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symmetry of the model is manifested in all of its stages. In the pre-processing stage gene columns in the training dataset are pre-processed identically.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GS stage, the same user-defined filter metrics are invoked on every gene individually, and so are the same user-defined wrapper metrics.</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classification stage, a number of user-defined ML models are applied identically using the minimal set of genes selected in the preceding stage.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0456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C145B-D33F-49DB-4556-3B271B7B24F6}"/>
              </a:ext>
            </a:extLst>
          </p:cNvPr>
          <p:cNvSpPr>
            <a:spLocks noGrp="1"/>
          </p:cNvSpPr>
          <p:nvPr>
            <p:ph idx="1"/>
          </p:nvPr>
        </p:nvSpPr>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Chi squared</a:t>
            </a:r>
          </a:p>
          <a:p>
            <a:pPr lvl="1"/>
            <a:r>
              <a:rPr lang="el-GR" b="0" i="0" dirty="0">
                <a:solidFill>
                  <a:schemeClr val="tx1">
                    <a:lumMod val="50000"/>
                    <a:lumOff val="50000"/>
                  </a:schemeClr>
                </a:solidFill>
                <a:effectLst/>
                <a:latin typeface="Times New Roman" panose="02020603050405020304" pitchFamily="18" charset="0"/>
                <a:cs typeface="Times New Roman" panose="02020603050405020304" pitchFamily="18" charset="0"/>
              </a:rPr>
              <a:t>χ2 </a:t>
            </a:r>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is a well-known statistical metric used to examine the dependence between two random variables, in this situation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Analysis of variance</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Analysis of variance (ANOVA) is a powerful family of techniques to test the significance of the difference between the means of two random variables. In this situation, the two variables are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Mutual information</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mutual information I(X, Y) which measures the shared information between two random variables X and Y. In our situation, the two variables are a gene and the target output, which is the diagnosis, AD or N. </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796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8"/>
            <a:ext cx="7315200" cy="1125255"/>
          </a:xfrm>
        </p:spPr>
        <p:txBody>
          <a:bodyPr>
            <a:normAutofit/>
          </a:bodyPr>
          <a:lstStyle/>
          <a:p>
            <a:r>
              <a:rPr lang="en-IN" b="0" i="0" dirty="0">
                <a:effectLst/>
                <a:latin typeface="Times New Roman" panose="02020603050405020304" pitchFamily="18" charset="0"/>
                <a:cs typeface="Times New Roman" panose="02020603050405020304" pitchFamily="18" charset="0"/>
              </a:rPr>
              <a:t>Detection of Alzheimer’s disease at Early Stage using Machine Learning, </a:t>
            </a:r>
            <a:r>
              <a:rPr lang="en-IN" sz="1400" b="0" i="0" dirty="0">
                <a:effectLst/>
                <a:latin typeface="Times New Roman" panose="02020603050405020304" pitchFamily="18" charset="0"/>
                <a:cs typeface="Times New Roman" panose="02020603050405020304" pitchFamily="18" charset="0"/>
              </a:rPr>
              <a:t>S. Pavalarajan, B. A. Kumar, S. S. Hammed, K. Haripriya, C. Preethi and T. Mohanraj - IEEE International Conference on Advanced Computing Technologies and Applications (ICACTA), 2022</a:t>
            </a:r>
            <a:endParaRPr lang="en-US" sz="1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87A834-5E9C-ADAC-A52D-EC7D4B293E23}"/>
              </a:ext>
            </a:extLst>
          </p:cNvPr>
          <p:cNvPicPr>
            <a:picLocks noChangeAspect="1"/>
          </p:cNvPicPr>
          <p:nvPr/>
        </p:nvPicPr>
        <p:blipFill>
          <a:blip r:embed="rId2"/>
          <a:stretch>
            <a:fillRect/>
          </a:stretch>
        </p:blipFill>
        <p:spPr>
          <a:xfrm>
            <a:off x="9558282" y="2299663"/>
            <a:ext cx="2148614" cy="3460575"/>
          </a:xfrm>
          <a:prstGeom prst="rect">
            <a:avLst/>
          </a:prstGeom>
        </p:spPr>
      </p:pic>
      <p:sp>
        <p:nvSpPr>
          <p:cNvPr id="7" name="TextBox 6">
            <a:extLst>
              <a:ext uri="{FF2B5EF4-FFF2-40B4-BE49-F238E27FC236}">
                <a16:creationId xmlns:a16="http://schemas.microsoft.com/office/drawing/2014/main" id="{9FF4FDCC-D07C-3472-31EC-283C10EBAE2A}"/>
              </a:ext>
            </a:extLst>
          </p:cNvPr>
          <p:cNvSpPr txBox="1"/>
          <p:nvPr/>
        </p:nvSpPr>
        <p:spPr>
          <a:xfrm>
            <a:off x="3867912" y="2299663"/>
            <a:ext cx="5612972" cy="363176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explores the classification algorithms including logistic regression, support vector classifier, decision tree, and random forest classifier. The models are fine tuned by choosing optimal values for parameters that influences the accuracy of the model.</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optimal parameters are found using a K-fold cross validation score, and the models are generated using that.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dataset used in the model is longitudinal cross-sectional data from OASIS. It has been inferred from the results that random forest classifier performs well than the other models.</a:t>
            </a:r>
            <a:r>
              <a:rPr lang="en-IN" dirty="0">
                <a:effectLst/>
                <a:latin typeface="Times New Roman" panose="02020603050405020304" pitchFamily="18" charset="0"/>
                <a:cs typeface="Times New Roman" panose="02020603050405020304" pitchFamily="18" charset="0"/>
              </a:rPr>
              <a:t> </a:t>
            </a:r>
          </a:p>
          <a:p>
            <a:endParaRPr lang="en-IN"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779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40B77-F874-0C33-1D77-AC3449DBCC85}"/>
              </a:ext>
            </a:extLst>
          </p:cNvPr>
          <p:cNvSpPr>
            <a:spLocks noGrp="1"/>
          </p:cNvSpPr>
          <p:nvPr>
            <p:ph idx="1"/>
          </p:nvPr>
        </p:nvSpPr>
        <p:spPr>
          <a:xfrm>
            <a:off x="3598811" y="868680"/>
            <a:ext cx="3585891" cy="5120640"/>
          </a:xfrm>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Handling missing data</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Feature scaling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Train test split</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Machine Learning Model</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Logistic Regression</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E92FCAE-97DA-C84C-CB64-0A13FDF8D1B2}"/>
              </a:ext>
            </a:extLst>
          </p:cNvPr>
          <p:cNvPicPr>
            <a:picLocks noChangeAspect="1"/>
          </p:cNvPicPr>
          <p:nvPr/>
        </p:nvPicPr>
        <p:blipFill>
          <a:blip r:embed="rId2"/>
          <a:stretch>
            <a:fillRect/>
          </a:stretch>
        </p:blipFill>
        <p:spPr>
          <a:xfrm>
            <a:off x="6941714" y="1571223"/>
            <a:ext cx="4743962" cy="3412901"/>
          </a:xfrm>
          <a:prstGeom prst="rect">
            <a:avLst/>
          </a:prstGeom>
        </p:spPr>
      </p:pic>
    </p:spTree>
    <p:extLst>
      <p:ext uri="{BB962C8B-B14F-4D97-AF65-F5344CB8AC3E}">
        <p14:creationId xmlns:p14="http://schemas.microsoft.com/office/powerpoint/2010/main" val="286355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Times New Roman" panose="02020603050405020304" pitchFamily="18" charset="0"/>
                <a:cs typeface="Times New Roman" panose="02020603050405020304" pitchFamily="18" charset="0"/>
              </a:rPr>
              <a:t>A Transfer Learning Approach for Predicting </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Alzheimer’s Disease, </a:t>
            </a:r>
            <a:r>
              <a:rPr lang="en-IN" sz="1400" b="0" i="0" dirty="0">
                <a:effectLst/>
                <a:latin typeface="Times New Roman" panose="02020603050405020304" pitchFamily="18" charset="0"/>
                <a:cs typeface="Times New Roman" panose="02020603050405020304" pitchFamily="18" charset="0"/>
              </a:rPr>
              <a:t>S. S. Rajeswari and M. Nair - IEEE Biennial International Conference on Nascent Technologies in Engineering (ICNTE), 2021, pp. 1-5</a:t>
            </a:r>
            <a:endParaRPr lang="en-US"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F755F26-BCBE-8AFE-FAEC-417324574B76}"/>
              </a:ext>
            </a:extLst>
          </p:cNvPr>
          <p:cNvSpPr txBox="1"/>
          <p:nvPr/>
        </p:nvSpPr>
        <p:spPr>
          <a:xfrm>
            <a:off x="3867912" y="2033697"/>
            <a:ext cx="7315200"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the potency of transfer learning approach was analysed in detail by fine tuning the deeper layers of  Transfer Learning models like VGG-19, VGG-16, Resnet-50 and Xception.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prior work, VGG-16 model was experimented on the ADNI datasets to get an accuracy of 97% and a precision of 96%.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From this study, it is analysed that the overall classification accuracy and precision of VGG- 19 is exceptionally high (98%) when compared to other models.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shows that the automated method can be a true guide in Alzheimer’s detection and prediction, especially when an early-stage diagnosis may help to get the benefit of treatment. </a:t>
            </a:r>
          </a:p>
          <a:p>
            <a:pPr marL="285750" indent="-285750">
              <a:buFont typeface="Arial" panose="020B0604020202020204" pitchFamily="34" charset="0"/>
              <a:buChar char="•"/>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985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00AEE-66E6-8FAE-4E64-BD50B200FD57}"/>
              </a:ext>
            </a:extLst>
          </p:cNvPr>
          <p:cNvSpPr>
            <a:spLocks noGrp="1"/>
          </p:cNvSpPr>
          <p:nvPr>
            <p:ph idx="1"/>
          </p:nvPr>
        </p:nvSpPr>
        <p:spPr>
          <a:xfrm>
            <a:off x="3869268" y="979722"/>
            <a:ext cx="7315200" cy="5120640"/>
          </a:xfrm>
        </p:spPr>
        <p:txBody>
          <a:bodyPr anchor="t">
            <a:normAutofit/>
          </a:bodyPr>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Transfer Leering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 pre-trained model is reused by freezing the dense layers or the final layer to train a complex or a large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Models such as VGG-19, VGG-16, ResNet-50 and Xception are explored and Xception found to the one with better accuracy.</a:t>
            </a:r>
          </a:p>
        </p:txBody>
      </p:sp>
      <p:pic>
        <p:nvPicPr>
          <p:cNvPr id="4" name="Picture 3">
            <a:extLst>
              <a:ext uri="{FF2B5EF4-FFF2-40B4-BE49-F238E27FC236}">
                <a16:creationId xmlns:a16="http://schemas.microsoft.com/office/drawing/2014/main" id="{8AE45663-8042-278A-6039-5DDA61736E77}"/>
              </a:ext>
            </a:extLst>
          </p:cNvPr>
          <p:cNvPicPr>
            <a:picLocks noChangeAspect="1"/>
          </p:cNvPicPr>
          <p:nvPr/>
        </p:nvPicPr>
        <p:blipFill>
          <a:blip r:embed="rId2"/>
          <a:stretch>
            <a:fillRect/>
          </a:stretch>
        </p:blipFill>
        <p:spPr>
          <a:xfrm>
            <a:off x="3869268" y="2936662"/>
            <a:ext cx="7772400" cy="2639499"/>
          </a:xfrm>
          <a:prstGeom prst="rect">
            <a:avLst/>
          </a:prstGeom>
        </p:spPr>
      </p:pic>
    </p:spTree>
    <p:extLst>
      <p:ext uri="{BB962C8B-B14F-4D97-AF65-F5344CB8AC3E}">
        <p14:creationId xmlns:p14="http://schemas.microsoft.com/office/powerpoint/2010/main" val="3659337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165576"/>
            <a:ext cx="7772400" cy="4043200"/>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conducted to understand the underlying mechanism and the pathogenesis of the Alzheimer’s disease.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Underlying </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genetic structure of the disease, gene expression data were used to identify possible genes that are </a:t>
            </a:r>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risk.</a:t>
            </a:r>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A machine learning framework that can be used to identify possible bio-marker genes is proposed.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D</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iscovered possible set of 14 genes are validated by biological sources. </a:t>
            </a:r>
          </a:p>
          <a:p>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Detection of Novel Biomarker Genes of Alzheimer’s Disease Using Gene Expression Data,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Perera, K. Hewage, C. Gunarathne, R. Navarathna, D. Herath and R. G. Ragel, IEEE Moratuwa Engineering Research Conference (MERCon), 2020, pp. 1-6</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10" name="Table 10">
            <a:extLst>
              <a:ext uri="{FF2B5EF4-FFF2-40B4-BE49-F238E27FC236}">
                <a16:creationId xmlns:a16="http://schemas.microsoft.com/office/drawing/2014/main" id="{E152671A-079E-4C06-A8B5-E43D5AF26D72}"/>
              </a:ext>
            </a:extLst>
          </p:cNvPr>
          <p:cNvGraphicFramePr>
            <a:graphicFrameLocks noGrp="1"/>
          </p:cNvGraphicFramePr>
          <p:nvPr>
            <p:extLst>
              <p:ext uri="{D42A27DB-BD31-4B8C-83A1-F6EECF244321}">
                <p14:modId xmlns:p14="http://schemas.microsoft.com/office/powerpoint/2010/main" val="3154248498"/>
              </p:ext>
            </p:extLst>
          </p:nvPr>
        </p:nvGraphicFramePr>
        <p:xfrm>
          <a:off x="3867912" y="4568285"/>
          <a:ext cx="7772400" cy="1485043"/>
        </p:xfrm>
        <a:graphic>
          <a:graphicData uri="http://schemas.openxmlformats.org/drawingml/2006/table">
            <a:tbl>
              <a:tblPr firstRow="1" bandRow="1">
                <a:tableStyleId>{5C22544A-7EE6-4342-B048-85BDC9FD1C3A}</a:tableStyleId>
              </a:tblPr>
              <a:tblGrid>
                <a:gridCol w="2982159">
                  <a:extLst>
                    <a:ext uri="{9D8B030D-6E8A-4147-A177-3AD203B41FA5}">
                      <a16:colId xmlns:a16="http://schemas.microsoft.com/office/drawing/2014/main" val="858877016"/>
                    </a:ext>
                  </a:extLst>
                </a:gridCol>
                <a:gridCol w="2199441">
                  <a:extLst>
                    <a:ext uri="{9D8B030D-6E8A-4147-A177-3AD203B41FA5}">
                      <a16:colId xmlns:a16="http://schemas.microsoft.com/office/drawing/2014/main" val="2896624253"/>
                    </a:ext>
                  </a:extLst>
                </a:gridCol>
                <a:gridCol w="2590800">
                  <a:extLst>
                    <a:ext uri="{9D8B030D-6E8A-4147-A177-3AD203B41FA5}">
                      <a16:colId xmlns:a16="http://schemas.microsoft.com/office/drawing/2014/main" val="3563507558"/>
                    </a:ext>
                  </a:extLst>
                </a:gridCol>
              </a:tblGrid>
              <a:tr h="281487">
                <a:tc>
                  <a:txBody>
                    <a:bodyPr/>
                    <a:lstStyle/>
                    <a:p>
                      <a:pPr algn="ctr"/>
                      <a:r>
                        <a:rPr lang="en-US" sz="1600" dirty="0">
                          <a:latin typeface="Times New Roman" panose="02020603050405020304" pitchFamily="18" charset="0"/>
                          <a:cs typeface="Times New Roman" panose="02020603050405020304" pitchFamily="18" charset="0"/>
                        </a:rPr>
                        <a:t>Model</a:t>
                      </a:r>
                    </a:p>
                  </a:txBody>
                  <a:tcPr/>
                </a:tc>
                <a:tc>
                  <a:txBody>
                    <a:bodyPr/>
                    <a:lstStyle/>
                    <a:p>
                      <a:pPr algn="ctr"/>
                      <a:r>
                        <a:rPr lang="en-US" sz="1600" dirty="0">
                          <a:latin typeface="Times New Roman" panose="02020603050405020304" pitchFamily="18" charset="0"/>
                          <a:cs typeface="Times New Roman" panose="02020603050405020304" pitchFamily="18" charset="0"/>
                        </a:rPr>
                        <a:t>Testing</a:t>
                      </a:r>
                    </a:p>
                  </a:txBody>
                  <a:tcPr/>
                </a:tc>
                <a:tc>
                  <a:txBody>
                    <a:bodyPr/>
                    <a:lstStyle/>
                    <a:p>
                      <a:pPr algn="ctr"/>
                      <a:r>
                        <a:rPr lang="en-US" sz="1600" dirty="0">
                          <a:latin typeface="Times New Roman" panose="02020603050405020304" pitchFamily="18" charset="0"/>
                          <a:cs typeface="Times New Roman" panose="02020603050405020304" pitchFamily="18" charset="0"/>
                        </a:rPr>
                        <a:t>Training</a:t>
                      </a:r>
                    </a:p>
                  </a:txBody>
                  <a:tcPr/>
                </a:tc>
                <a:extLst>
                  <a:ext uri="{0D108BD9-81ED-4DB2-BD59-A6C34878D82A}">
                    <a16:rowId xmlns:a16="http://schemas.microsoft.com/office/drawing/2014/main" val="301920534"/>
                  </a:ext>
                </a:extLst>
              </a:tr>
              <a:tr h="281487">
                <a:tc>
                  <a:txBody>
                    <a:bodyPr/>
                    <a:lstStyle/>
                    <a:p>
                      <a:pPr algn="ctr"/>
                      <a:r>
                        <a:rPr lang="en-US" sz="1600" dirty="0">
                          <a:latin typeface="Times New Roman" panose="02020603050405020304" pitchFamily="18" charset="0"/>
                          <a:cs typeface="Times New Roman" panose="02020603050405020304" pitchFamily="18" charset="0"/>
                        </a:rPr>
                        <a:t>Random Forest</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87.48%</a:t>
                      </a:r>
                    </a:p>
                  </a:txBody>
                  <a:tcPr/>
                </a:tc>
                <a:extLst>
                  <a:ext uri="{0D108BD9-81ED-4DB2-BD59-A6C34878D82A}">
                    <a16:rowId xmlns:a16="http://schemas.microsoft.com/office/drawing/2014/main" val="3474861340"/>
                  </a:ext>
                </a:extLst>
              </a:tr>
              <a:tr h="479203">
                <a:tc>
                  <a:txBody>
                    <a:bodyPr/>
                    <a:lstStyle/>
                    <a:p>
                      <a:pPr algn="ctr"/>
                      <a:r>
                        <a:rPr lang="en-US" sz="1600" dirty="0">
                          <a:latin typeface="Times New Roman" panose="02020603050405020304" pitchFamily="18" charset="0"/>
                          <a:cs typeface="Times New Roman" panose="02020603050405020304" pitchFamily="18" charset="0"/>
                        </a:rPr>
                        <a:t>SVM + Gaussian Kernel</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91.06%</a:t>
                      </a:r>
                    </a:p>
                  </a:txBody>
                  <a:tcPr/>
                </a:tc>
                <a:extLst>
                  <a:ext uri="{0D108BD9-81ED-4DB2-BD59-A6C34878D82A}">
                    <a16:rowId xmlns:a16="http://schemas.microsoft.com/office/drawing/2014/main" val="749064845"/>
                  </a:ext>
                </a:extLst>
              </a:tr>
              <a:tr h="281487">
                <a:tc>
                  <a:txBody>
                    <a:bodyPr/>
                    <a:lstStyle/>
                    <a:p>
                      <a:pPr algn="ctr"/>
                      <a:r>
                        <a:rPr lang="en-US" sz="1600" dirty="0">
                          <a:latin typeface="Times New Roman" panose="02020603050405020304" pitchFamily="18" charset="0"/>
                          <a:cs typeface="Times New Roman" panose="02020603050405020304" pitchFamily="18" charset="0"/>
                        </a:rPr>
                        <a:t>SVM + Linear Kernel</a:t>
                      </a:r>
                    </a:p>
                  </a:txBody>
                  <a:tcPr/>
                </a:tc>
                <a:tc>
                  <a:txBody>
                    <a:bodyPr/>
                    <a:lstStyle/>
                    <a:p>
                      <a:pPr algn="ctr"/>
                      <a:r>
                        <a:rPr lang="en-US" sz="1600" dirty="0">
                          <a:latin typeface="Times New Roman" panose="02020603050405020304" pitchFamily="18" charset="0"/>
                          <a:cs typeface="Times New Roman" panose="02020603050405020304" pitchFamily="18" charset="0"/>
                        </a:rPr>
                        <a:t>89.80%</a:t>
                      </a:r>
                    </a:p>
                  </a:txBody>
                  <a:tcPr/>
                </a:tc>
                <a:tc>
                  <a:txBody>
                    <a:bodyPr/>
                    <a:lstStyle/>
                    <a:p>
                      <a:pPr algn="ctr"/>
                      <a:r>
                        <a:rPr lang="en-US" sz="1600" dirty="0">
                          <a:latin typeface="Times New Roman" panose="02020603050405020304" pitchFamily="18" charset="0"/>
                          <a:cs typeface="Times New Roman" panose="02020603050405020304" pitchFamily="18" charset="0"/>
                        </a:rPr>
                        <a:t>93.76%</a:t>
                      </a:r>
                    </a:p>
                  </a:txBody>
                  <a:tcPr/>
                </a:tc>
                <a:extLst>
                  <a:ext uri="{0D108BD9-81ED-4DB2-BD59-A6C34878D82A}">
                    <a16:rowId xmlns:a16="http://schemas.microsoft.com/office/drawing/2014/main" val="2560555678"/>
                  </a:ext>
                </a:extLst>
              </a:tr>
            </a:tbl>
          </a:graphicData>
        </a:graphic>
      </p:graphicFrame>
    </p:spTree>
    <p:extLst>
      <p:ext uri="{BB962C8B-B14F-4D97-AF65-F5344CB8AC3E}">
        <p14:creationId xmlns:p14="http://schemas.microsoft.com/office/powerpoint/2010/main" val="4066066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B38FB-D1CB-505F-011D-60A79D5B011B}"/>
              </a:ext>
            </a:extLst>
          </p:cNvPr>
          <p:cNvSpPr>
            <a:spLocks noGrp="1"/>
          </p:cNvSpPr>
          <p:nvPr>
            <p:ph idx="1"/>
          </p:nvPr>
        </p:nvSpPr>
        <p:spPr/>
        <p:txBody>
          <a:bodyPr anchor="t">
            <a:normAutofit lnSpcReduction="10000"/>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GSE5281 gene dataset is used to present a critical analysis of the proposed machine learning framework.</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 Extracting 24,438 unique gene symbols from 161 samples with 87 diagnosed with Alzheimer’s.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Differently Expressed Genes: t-test done to extract the p-value for each gene and gene rejected having pValue &lt; 0.05.</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using PCA top 50 genes are extracted. PCA (Principal Component Analysis) is technique which uses set of orthogonal transformation to reduce the feature size. RF is also used to cross validate.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 Classification: following classification were used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Naïve Bayes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Radom Forest</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Nearest Neighbor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with linear and gaussian kernel</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909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713-76CD-1D04-F3F6-701A0B14FB04}"/>
              </a:ext>
            </a:extLst>
          </p:cNvPr>
          <p:cNvSpPr>
            <a:spLocks noGrp="1"/>
          </p:cNvSpPr>
          <p:nvPr>
            <p:ph type="title"/>
          </p:nvPr>
        </p:nvSpPr>
        <p:spPr/>
        <p:txBody>
          <a:bodyPr>
            <a:normAutofit/>
          </a:bodyPr>
          <a:lstStyle/>
          <a:p>
            <a:r>
              <a:rPr lang="en-US" dirty="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99A9A76-9A7E-1834-44B9-4DFADC06F42E}"/>
              </a:ext>
            </a:extLst>
          </p:cNvPr>
          <p:cNvSpPr>
            <a:spLocks noGrp="1"/>
          </p:cNvSpPr>
          <p:nvPr>
            <p:ph idx="1"/>
          </p:nvPr>
        </p:nvSpPr>
        <p:spPr>
          <a:xfrm>
            <a:off x="3858758" y="958701"/>
            <a:ext cx="7315200" cy="5120640"/>
          </a:xfrm>
        </p:spPr>
        <p:txBody>
          <a:bodyPr anchor="t">
            <a:noAutofit/>
          </a:bodyPr>
          <a:lstStyle/>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Alzheimer’s disease (AD) or also called as senile dementia is the most common type of dementia among humans.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AD is formally defined as the </a:t>
            </a:r>
            <a:r>
              <a:rPr lang="en-IN" sz="1900" i="0" dirty="0">
                <a:solidFill>
                  <a:schemeClr val="tx1">
                    <a:lumMod val="50000"/>
                    <a:lumOff val="50000"/>
                  </a:schemeClr>
                </a:solidFill>
                <a:effectLst/>
                <a:latin typeface="Times New Roman" panose="02020603050405020304" pitchFamily="18" charset="0"/>
                <a:cs typeface="Times New Roman" panose="02020603050405020304" pitchFamily="18" charset="0"/>
              </a:rPr>
              <a:t>pathological deposition of folded beta-amyloid plagues, and hyper-phosphorylated neurofibrillary t au tangles in the brain leading to neurodegeneration</a:t>
            </a:r>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Currently there is no cure exists for this, But early detection of the AD possibility will help to manage the control and temporarily improve the symptoms.</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Gene Expression is an information which is stored in all our genes which are used for synthesis of a functional gene product which intern is used to produce end products like protein or non-coding RNA.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There are many studies carried out to find the genetic associations of AD through big data and statistical methods and through Machine Learning (ML) models. The major challenge of using ML models is the small sample size compared with the huge dimension of characteristic features. </a:t>
            </a:r>
          </a:p>
        </p:txBody>
      </p:sp>
    </p:spTree>
    <p:extLst>
      <p:ext uri="{BB962C8B-B14F-4D97-AF65-F5344CB8AC3E}">
        <p14:creationId xmlns:p14="http://schemas.microsoft.com/office/powerpoint/2010/main" val="110978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1680"/>
            <a:ext cx="7772400" cy="3556536"/>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is performed to explore gene expression extracted from brains prefrontal cortex for early detection of Alzheimer’s rather relying on the conventional way of detection using brain images using MRI’s.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Involves selection of differently expressed gene and differently expressed methylated position in multi omnics dataset.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Showcases integration of gene expression data and DNA methylation data.</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and Prediction model seen to be outperformed the existing conventional machine learning algorithms.</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based on deep neural network by integrating gene expression and DNA methylation datasets,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Chihyun Park,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Jihwan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Ha,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Sanghyun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Park - Elsevier, Expert Systems with Applications, Volume 140, 2020,</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A05EBE7-85A1-66D5-3522-52907BB100EA}"/>
              </a:ext>
            </a:extLst>
          </p:cNvPr>
          <p:cNvPicPr>
            <a:picLocks noChangeAspect="1"/>
          </p:cNvPicPr>
          <p:nvPr/>
        </p:nvPicPr>
        <p:blipFill>
          <a:blip r:embed="rId2"/>
          <a:stretch>
            <a:fillRect/>
          </a:stretch>
        </p:blipFill>
        <p:spPr>
          <a:xfrm>
            <a:off x="3867912" y="4757928"/>
            <a:ext cx="7772400" cy="1295400"/>
          </a:xfrm>
          <a:prstGeom prst="rect">
            <a:avLst/>
          </a:prstGeom>
        </p:spPr>
      </p:pic>
    </p:spTree>
    <p:extLst>
      <p:ext uri="{BB962C8B-B14F-4D97-AF65-F5344CB8AC3E}">
        <p14:creationId xmlns:p14="http://schemas.microsoft.com/office/powerpoint/2010/main" val="3200854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F58D13-3E44-3809-172D-B9DC1F7B2BE3}"/>
              </a:ext>
            </a:extLst>
          </p:cNvPr>
          <p:cNvSpPr>
            <a:spLocks noGrp="1"/>
          </p:cNvSpPr>
          <p:nvPr>
            <p:ph idx="1"/>
          </p:nvPr>
        </p:nvSpPr>
        <p:spPr/>
        <p:txBody>
          <a:bodyPr anchor="t">
            <a:normAutofit/>
          </a:bodyPr>
          <a:lstStyle/>
          <a:p>
            <a:r>
              <a:rPr lang="en-US" sz="1600" dirty="0">
                <a:latin typeface="Times New Roman" panose="02020603050405020304" pitchFamily="18" charset="0"/>
                <a:cs typeface="Times New Roman" panose="02020603050405020304" pitchFamily="18" charset="0"/>
              </a:rPr>
              <a:t>Method:</a:t>
            </a:r>
          </a:p>
          <a:p>
            <a:pPr lvl="1"/>
            <a:r>
              <a:rPr lang="en-US" sz="1600" dirty="0">
                <a:latin typeface="Times New Roman" panose="02020603050405020304" pitchFamily="18" charset="0"/>
                <a:cs typeface="Times New Roman" panose="02020603050405020304" pitchFamily="18" charset="0"/>
              </a:rPr>
              <a:t>Dataset: GSE33000 and GSE44770 were used from GEO Omnibus for gene expression data and GSE80970 were used for DNA methylation profiles.</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Feature Selection: Does not consider traditional feature reduction algorithms PCA, instead use LIMMA packages which is based on t-test.</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Prediction Model:</a:t>
            </a:r>
          </a:p>
          <a:p>
            <a:pPr lvl="2"/>
            <a:r>
              <a:rPr lang="en-US" dirty="0">
                <a:latin typeface="Times New Roman" panose="02020603050405020304" pitchFamily="18" charset="0"/>
                <a:cs typeface="Times New Roman" panose="02020603050405020304" pitchFamily="18" charset="0"/>
              </a:rPr>
              <a:t>SVM</a:t>
            </a:r>
          </a:p>
          <a:p>
            <a:pPr lvl="2"/>
            <a:r>
              <a:rPr lang="en-US" dirty="0">
                <a:latin typeface="Times New Roman" panose="02020603050405020304" pitchFamily="18" charset="0"/>
                <a:cs typeface="Times New Roman" panose="02020603050405020304" pitchFamily="18" charset="0"/>
              </a:rPr>
              <a:t>Naïve Bayesian</a:t>
            </a:r>
          </a:p>
          <a:p>
            <a:pPr lvl="2"/>
            <a:r>
              <a:rPr lang="en-US" dirty="0">
                <a:latin typeface="Times New Roman" panose="02020603050405020304" pitchFamily="18" charset="0"/>
                <a:cs typeface="Times New Roman" panose="02020603050405020304" pitchFamily="18" charset="0"/>
              </a:rPr>
              <a:t>Random Forest</a:t>
            </a:r>
          </a:p>
          <a:p>
            <a:pPr lvl="2"/>
            <a:r>
              <a:rPr lang="en-US" dirty="0">
                <a:latin typeface="Times New Roman" panose="02020603050405020304" pitchFamily="18" charset="0"/>
                <a:cs typeface="Times New Roman" panose="02020603050405020304" pitchFamily="18" charset="0"/>
              </a:rPr>
              <a:t>DNN</a:t>
            </a:r>
          </a:p>
          <a:p>
            <a:pPr marL="960120" lvl="2" indent="0">
              <a:buNone/>
            </a:pPr>
            <a:r>
              <a:rPr lang="en-US" dirty="0">
                <a:latin typeface="Times New Roman" panose="02020603050405020304" pitchFamily="18" charset="0"/>
                <a:cs typeface="Times New Roman" panose="02020603050405020304" pitchFamily="18" charset="0"/>
              </a:rPr>
              <a:t>These were also verified with k-fold cross validation.</a:t>
            </a:r>
          </a:p>
          <a:p>
            <a:pPr lvl="1"/>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350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4086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identify the most important genes that causes the Alzheimer’s disease by using feature(gene) selection to reduce the high dimensional data size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Two-fold approach, first to remove the irrelevant features and second to predicting the AD patients.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Statistical methods are explored for Gene Selection and CNN (Convolutional Neural Networks) along with K-Means is explored for classification.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20032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Microarray Gene Expression Data for Detection Alzheimer’s Disease Using k-means and Deep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M. AL-Bermany and S. Z. AL-Rashid – IEEE 7th International Engineering Conference “Research &amp; Innovation amid Global Pandemic" (IEC), 2021, pp. 13-19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E6E56286-E930-55EB-CD47-0D57AE226C40}"/>
              </a:ext>
            </a:extLst>
          </p:cNvPr>
          <p:cNvGraphicFramePr>
            <a:graphicFrameLocks noGrp="1"/>
          </p:cNvGraphicFramePr>
          <p:nvPr>
            <p:extLst>
              <p:ext uri="{D42A27DB-BD31-4B8C-83A1-F6EECF244321}">
                <p14:modId xmlns:p14="http://schemas.microsoft.com/office/powerpoint/2010/main" val="545918099"/>
              </p:ext>
            </p:extLst>
          </p:nvPr>
        </p:nvGraphicFramePr>
        <p:xfrm>
          <a:off x="3720767" y="4940808"/>
          <a:ext cx="7772400" cy="11125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04746715"/>
                    </a:ext>
                  </a:extLst>
                </a:gridCol>
                <a:gridCol w="2590800">
                  <a:extLst>
                    <a:ext uri="{9D8B030D-6E8A-4147-A177-3AD203B41FA5}">
                      <a16:colId xmlns:a16="http://schemas.microsoft.com/office/drawing/2014/main" val="3556730624"/>
                    </a:ext>
                  </a:extLst>
                </a:gridCol>
                <a:gridCol w="2590800">
                  <a:extLst>
                    <a:ext uri="{9D8B030D-6E8A-4147-A177-3AD203B41FA5}">
                      <a16:colId xmlns:a16="http://schemas.microsoft.com/office/drawing/2014/main" val="3618288428"/>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Feature Selection</a:t>
                      </a:r>
                    </a:p>
                  </a:txBody>
                  <a:tcPr/>
                </a:tc>
                <a:tc>
                  <a:txBody>
                    <a:bodyPr/>
                    <a:lstStyle/>
                    <a:p>
                      <a:pPr algn="ctr"/>
                      <a:r>
                        <a:rPr lang="en-US" sz="1600" dirty="0">
                          <a:latin typeface="Times New Roman" panose="02020603050405020304" pitchFamily="18" charset="0"/>
                          <a:cs typeface="Times New Roman" panose="02020603050405020304" pitchFamily="18" charset="0"/>
                        </a:rPr>
                        <a:t>Prediction Method</a:t>
                      </a:r>
                    </a:p>
                  </a:txBody>
                  <a:tcPr/>
                </a:tc>
                <a:tc>
                  <a:txBody>
                    <a:bodyPr/>
                    <a:lstStyle/>
                    <a:p>
                      <a:pPr algn="ctr"/>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3250898791"/>
                  </a:ext>
                </a:extLst>
              </a:tr>
              <a:tr h="370840">
                <a:tc>
                  <a:txBody>
                    <a:bodyPr/>
                    <a:lstStyle/>
                    <a:p>
                      <a:pPr algn="ctr"/>
                      <a:r>
                        <a:rPr lang="en-US" sz="1600" dirty="0">
                          <a:latin typeface="Times New Roman" panose="02020603050405020304" pitchFamily="18" charset="0"/>
                          <a:cs typeface="Times New Roman" panose="02020603050405020304" pitchFamily="18" charset="0"/>
                        </a:rPr>
                        <a:t>ANOVA</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92.9%</a:t>
                      </a:r>
                    </a:p>
                  </a:txBody>
                  <a:tcPr/>
                </a:tc>
                <a:extLst>
                  <a:ext uri="{0D108BD9-81ED-4DB2-BD59-A6C34878D82A}">
                    <a16:rowId xmlns:a16="http://schemas.microsoft.com/office/drawing/2014/main" val="1557469964"/>
                  </a:ext>
                </a:extLst>
              </a:tr>
              <a:tr h="370840">
                <a:tc>
                  <a:txBody>
                    <a:bodyPr/>
                    <a:lstStyle/>
                    <a:p>
                      <a:pPr algn="ctr"/>
                      <a:r>
                        <a:rPr lang="en-US" sz="1600" dirty="0">
                          <a:latin typeface="Times New Roman" panose="02020603050405020304" pitchFamily="18" charset="0"/>
                          <a:cs typeface="Times New Roman" panose="02020603050405020304" pitchFamily="18" charset="0"/>
                        </a:rPr>
                        <a:t>MI</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88.6%</a:t>
                      </a:r>
                    </a:p>
                  </a:txBody>
                  <a:tcPr/>
                </a:tc>
                <a:extLst>
                  <a:ext uri="{0D108BD9-81ED-4DB2-BD59-A6C34878D82A}">
                    <a16:rowId xmlns:a16="http://schemas.microsoft.com/office/drawing/2014/main" val="1007624138"/>
                  </a:ext>
                </a:extLst>
              </a:tr>
            </a:tbl>
          </a:graphicData>
        </a:graphic>
      </p:graphicFrame>
    </p:spTree>
    <p:extLst>
      <p:ext uri="{BB962C8B-B14F-4D97-AF65-F5344CB8AC3E}">
        <p14:creationId xmlns:p14="http://schemas.microsoft.com/office/powerpoint/2010/main" val="1907751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7A07-DD7C-D7A0-25B4-FF63BCDFD4C6}"/>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from GEO Omnibus the following were used, GSE63060 and GSE63061. These have 16382 gene symbols and 569 samples, out of which 245 are samples are of AD patients.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Noise removed and did batch normalization using Min-Max normalization.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Gene Selection: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ANOVA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MI (Mutual Information)</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Prediction: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K-Means clustering: employed to reduce D genes from N samples to K.</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CNN: Output from previous used for classification. 3 Convolution layers and 3 MaxPooling layers.</a:t>
            </a:r>
          </a:p>
        </p:txBody>
      </p:sp>
    </p:spTree>
    <p:extLst>
      <p:ext uri="{BB962C8B-B14F-4D97-AF65-F5344CB8AC3E}">
        <p14:creationId xmlns:p14="http://schemas.microsoft.com/office/powerpoint/2010/main" val="3099202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404334"/>
            <a:ext cx="7772400" cy="3523068"/>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employ the ensemble of random-forest and regularized regression model (LASSO) to the AD-associated microarray datasets from four brain regions - Prefrontal cortex, Middle temporal gyrus, Hippocampus and Entorhinal cortex.</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system was observed to be the most optimum and biologically significant.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Numerous relation between non-coding RNA genes were identified.</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A machine learning approach to unmask novel gene signatures and prediction of Alzheimer’s disease within different brain regions,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Sharma A, Dey P– Elsevier - Genomics, Volume 113, Issue 4, 2021, Pages 1778-1789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845CAEA-E440-6E69-F280-23CC2954B1D4}"/>
              </a:ext>
            </a:extLst>
          </p:cNvPr>
          <p:cNvPicPr>
            <a:picLocks noChangeAspect="1"/>
          </p:cNvPicPr>
          <p:nvPr/>
        </p:nvPicPr>
        <p:blipFill>
          <a:blip r:embed="rId2"/>
          <a:stretch>
            <a:fillRect/>
          </a:stretch>
        </p:blipFill>
        <p:spPr>
          <a:xfrm>
            <a:off x="3867912" y="4828426"/>
            <a:ext cx="7772400" cy="1224902"/>
          </a:xfrm>
          <a:prstGeom prst="rect">
            <a:avLst/>
          </a:prstGeom>
        </p:spPr>
      </p:pic>
    </p:spTree>
    <p:extLst>
      <p:ext uri="{BB962C8B-B14F-4D97-AF65-F5344CB8AC3E}">
        <p14:creationId xmlns:p14="http://schemas.microsoft.com/office/powerpoint/2010/main" val="2065353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CF781-5229-39FA-311E-A06C14481C51}"/>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NCBI-GEO database was used. To extract gene expression from different regions of brain.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Dataset from multiple sources are merged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varSelRF (Variable Selection using Random Forest): ensemble of RF classifiers and employ's bootstrap sample of the data.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Implementation available in CRAN repository of 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LASSO (Lease Absolute Shrinkage and Selection Operator)</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(Support Vector Machines)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(Random Forest)</a:t>
            </a:r>
          </a:p>
        </p:txBody>
      </p:sp>
    </p:spTree>
    <p:extLst>
      <p:ext uri="{BB962C8B-B14F-4D97-AF65-F5344CB8AC3E}">
        <p14:creationId xmlns:p14="http://schemas.microsoft.com/office/powerpoint/2010/main" val="1055672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1911096"/>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generate a reliable artificial model capable of detecting the high risk of AD, based on gene expression array collected from blood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Single dimension gene expression is converted into a discriminative 2D image which is then used by the CNN model for classification.</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is conducted using 11,618 common genes expression values which are categorized based on Fisher distance.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method of 2D conversion of gene expression was found to have a unique advantage for improving accuracy and can be easily transferred to the clinic to drastically improve AD early detection.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by a Novel Image-Based Representation of Gene Expression,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Kalkan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M.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Akkaya</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G.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Inal-Gültekin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and A. M. Sanchez-Perez – MDPI, Genes, vol. 13, no. 8, p. 1406, Aug.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586ACB9-7E3E-4CA3-6F30-94D9517BEA30}"/>
              </a:ext>
            </a:extLst>
          </p:cNvPr>
          <p:cNvPicPr>
            <a:picLocks noChangeAspect="1"/>
          </p:cNvPicPr>
          <p:nvPr/>
        </p:nvPicPr>
        <p:blipFill>
          <a:blip r:embed="rId2"/>
          <a:stretch>
            <a:fillRect/>
          </a:stretch>
        </p:blipFill>
        <p:spPr>
          <a:xfrm>
            <a:off x="3867912" y="4473556"/>
            <a:ext cx="7772400" cy="1687122"/>
          </a:xfrm>
          <a:prstGeom prst="rect">
            <a:avLst/>
          </a:prstGeom>
        </p:spPr>
      </p:pic>
    </p:spTree>
    <p:extLst>
      <p:ext uri="{BB962C8B-B14F-4D97-AF65-F5344CB8AC3E}">
        <p14:creationId xmlns:p14="http://schemas.microsoft.com/office/powerpoint/2010/main" val="1869659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D15E0-F98B-442B-F5B6-87AF7DA7A003}"/>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and Data Preprocessing: datasets were extracted from NCBI, GSE63060, GSE63062 and GSE140829. All these datasets were combined, and values were min-max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Image-Based Representation of mRNA Expression: LASSO regression is used to eliminate irrelevant genes for AD. Linear discriminant analysis is used to determine the position of gene in the 2D space.</a:t>
            </a:r>
          </a:p>
          <a:p>
            <a:pPr marL="502920" lvl="1"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E20BF0C-2B82-725D-B4FB-685DD0A7715E}"/>
              </a:ext>
            </a:extLst>
          </p:cNvPr>
          <p:cNvPicPr>
            <a:picLocks noChangeAspect="1"/>
          </p:cNvPicPr>
          <p:nvPr/>
        </p:nvPicPr>
        <p:blipFill>
          <a:blip r:embed="rId2"/>
          <a:stretch>
            <a:fillRect/>
          </a:stretch>
        </p:blipFill>
        <p:spPr>
          <a:xfrm>
            <a:off x="3603352" y="4066117"/>
            <a:ext cx="8148947" cy="1623293"/>
          </a:xfrm>
          <a:prstGeom prst="rect">
            <a:avLst/>
          </a:prstGeom>
        </p:spPr>
      </p:pic>
    </p:spTree>
    <p:extLst>
      <p:ext uri="{BB962C8B-B14F-4D97-AF65-F5344CB8AC3E}">
        <p14:creationId xmlns:p14="http://schemas.microsoft.com/office/powerpoint/2010/main" val="1360176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24103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propose an automatic classification method of AD versus normal control (NC) and mild cognitive impairment (MCI) based on the magnetic resonance images (MRI).</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Complete 3D channel form the MRI images is used as the input, which can obtain image information to the greatest extent.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Contrastive learning strategy based on multiple data transformation methods are used to combine supervised classification loss with the unsupervised contrastive loss.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Results were verified used the samples collected from ADNI dataset which showed the model’s effectiveness to classify AD and MCI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Multichannel contrastive learning strategy greatly improved classification accuracy and generalization ability of the network.</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3-D CNN-based Multichannel Contrastive Learning for Alzheimer’s Disease Automatic Diagnosis, </a:t>
            </a:r>
            <a:r>
              <a:rPr lang="en-IN" sz="1400" dirty="0">
                <a:solidFill>
                  <a:schemeClr val="tx1">
                    <a:lumMod val="65000"/>
                    <a:lumOff val="35000"/>
                  </a:schemeClr>
                </a:solidFill>
                <a:latin typeface="Times New Roman" panose="02020603050405020304" pitchFamily="18" charset="0"/>
                <a:cs typeface="Times New Roman" panose="02020603050405020304" pitchFamily="18" charset="0"/>
              </a:rPr>
              <a:t>J. Li, Y. Wei, C. Wang, Q. Hu, Y. Liu and L. Xu – IEEE Transactions on Instrumentation and Measurement, vol. 71, pp. 1-11,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612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7F905-DB1A-ACF6-FDA4-1E5D49EA244A}"/>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Self-Supervised Contrastive Learning: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Was proposed to learn visual features from large-scale unlabeled images or videos by constructing pretext task without using human annotations.</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Constructs positive samples and negative samples through two different data transformation methods.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Resample</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Skull Stripping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Intensity correction</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Clip</a:t>
            </a:r>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845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22B-D26F-273A-9191-333C89625BEB}"/>
              </a:ext>
            </a:extLst>
          </p:cNvPr>
          <p:cNvSpPr>
            <a:spLocks noGrp="1"/>
          </p:cNvSpPr>
          <p:nvPr>
            <p:ph type="title"/>
          </p:nvPr>
        </p:nvSpPr>
        <p:spPr/>
        <p:txBody>
          <a:bodyPr/>
          <a:lstStyle/>
          <a:p>
            <a:r>
              <a:rPr lang="en-US" dirty="0">
                <a:cs typeface="Times New Roman" panose="02020603050405020304" pitchFamily="18" charset="0"/>
              </a:rPr>
              <a:t>Introduction – Cont.</a:t>
            </a:r>
          </a:p>
        </p:txBody>
      </p:sp>
      <p:sp>
        <p:nvSpPr>
          <p:cNvPr id="3" name="Content Placeholder 2">
            <a:extLst>
              <a:ext uri="{FF2B5EF4-FFF2-40B4-BE49-F238E27FC236}">
                <a16:creationId xmlns:a16="http://schemas.microsoft.com/office/drawing/2014/main" id="{F120C761-DECE-4BAE-ACB0-F553CC64726C}"/>
              </a:ext>
            </a:extLst>
          </p:cNvPr>
          <p:cNvSpPr>
            <a:spLocks noGrp="1"/>
          </p:cNvSpPr>
          <p:nvPr>
            <p:ph idx="1"/>
          </p:nvPr>
        </p:nvSpPr>
        <p:spPr/>
        <p:txBody>
          <a:bodyPr anchor="t"/>
          <a:lstStyle/>
          <a:p>
            <a:pPr algn="just"/>
            <a:r>
              <a:rPr lang="en-IN" i="0" dirty="0">
                <a:effectLst/>
                <a:latin typeface="Times New Roman" panose="02020603050405020304" pitchFamily="18" charset="0"/>
                <a:cs typeface="Times New Roman" panose="02020603050405020304" pitchFamily="18" charset="0"/>
              </a:rPr>
              <a:t>Differential gene expression, commonly abbreviated as DG or DGE analysis refers to the analysis and interpretation of differences in abundance of gene transcripts within a transcriptome. </a:t>
            </a:r>
          </a:p>
          <a:p>
            <a:pPr algn="just"/>
            <a:r>
              <a:rPr lang="en-IN" i="0" dirty="0">
                <a:effectLst/>
                <a:latin typeface="Times New Roman" panose="02020603050405020304" pitchFamily="18" charset="0"/>
                <a:cs typeface="Times New Roman" panose="02020603050405020304" pitchFamily="18" charset="0"/>
              </a:rPr>
              <a:t>Lists of genes that differ between 2 sample sets are often provided by RNA sequence data analysis tools or can be generated manually by statistical testing of data sets. </a:t>
            </a:r>
          </a:p>
          <a:p>
            <a:pPr algn="just"/>
            <a:r>
              <a:rPr lang="en-IN" i="0" dirty="0">
                <a:effectLst/>
                <a:latin typeface="Times New Roman" panose="02020603050405020304" pitchFamily="18" charset="0"/>
                <a:cs typeface="Times New Roman" panose="02020603050405020304" pitchFamily="18" charset="0"/>
              </a:rPr>
              <a:t>Due to the large number of genes to be tested, (e.g., &gt;20,000 in the human genome), multiple testing correction such as Bonferroni correction is usually applied.</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74D421C-38A9-8B8A-5152-A4C9CDBD94CE}"/>
              </a:ext>
            </a:extLst>
          </p:cNvPr>
          <p:cNvGraphicFramePr>
            <a:graphicFrameLocks noGrp="1"/>
          </p:cNvGraphicFramePr>
          <p:nvPr>
            <p:extLst>
              <p:ext uri="{D42A27DB-BD31-4B8C-83A1-F6EECF244321}">
                <p14:modId xmlns:p14="http://schemas.microsoft.com/office/powerpoint/2010/main" val="2324263779"/>
              </p:ext>
            </p:extLst>
          </p:nvPr>
        </p:nvGraphicFramePr>
        <p:xfrm>
          <a:off x="5702422" y="4235612"/>
          <a:ext cx="3648891" cy="1489408"/>
        </p:xfrm>
        <a:graphic>
          <a:graphicData uri="http://schemas.openxmlformats.org/drawingml/2006/table">
            <a:tbl>
              <a:tblPr firstRow="1" bandRow="1">
                <a:tableStyleId>{5C22544A-7EE6-4342-B048-85BDC9FD1C3A}</a:tableStyleId>
              </a:tblPr>
              <a:tblGrid>
                <a:gridCol w="1216297">
                  <a:extLst>
                    <a:ext uri="{9D8B030D-6E8A-4147-A177-3AD203B41FA5}">
                      <a16:colId xmlns:a16="http://schemas.microsoft.com/office/drawing/2014/main" val="1755651867"/>
                    </a:ext>
                  </a:extLst>
                </a:gridCol>
                <a:gridCol w="1216297">
                  <a:extLst>
                    <a:ext uri="{9D8B030D-6E8A-4147-A177-3AD203B41FA5}">
                      <a16:colId xmlns:a16="http://schemas.microsoft.com/office/drawing/2014/main" val="423282717"/>
                    </a:ext>
                  </a:extLst>
                </a:gridCol>
                <a:gridCol w="1216297">
                  <a:extLst>
                    <a:ext uri="{9D8B030D-6E8A-4147-A177-3AD203B41FA5}">
                      <a16:colId xmlns:a16="http://schemas.microsoft.com/office/drawing/2014/main" val="4286878500"/>
                    </a:ext>
                  </a:extLst>
                </a:gridCol>
              </a:tblGrid>
              <a:tr h="372352">
                <a:tc>
                  <a:txBody>
                    <a:bodyPr/>
                    <a:lstStyle/>
                    <a:p>
                      <a:r>
                        <a:rPr lang="en-US" dirty="0">
                          <a:latin typeface="Times New Roman" panose="02020603050405020304" pitchFamily="18" charset="0"/>
                          <a:cs typeface="Times New Roman" panose="02020603050405020304" pitchFamily="18" charset="0"/>
                        </a:rPr>
                        <a:t>Dataset</a:t>
                      </a:r>
                    </a:p>
                  </a:txBody>
                  <a:tcPr/>
                </a:tc>
                <a:tc>
                  <a:txBody>
                    <a:bodyPr/>
                    <a:lstStyle/>
                    <a:p>
                      <a:r>
                        <a:rPr lang="en-US" dirty="0">
                          <a:latin typeface="Times New Roman" panose="02020603050405020304" pitchFamily="18" charset="0"/>
                          <a:cs typeface="Times New Roman" panose="02020603050405020304" pitchFamily="18" charset="0"/>
                        </a:rPr>
                        <a:t>Samples</a:t>
                      </a:r>
                    </a:p>
                  </a:txBody>
                  <a:tcPr/>
                </a:tc>
                <a:tc>
                  <a:txBody>
                    <a:bodyPr/>
                    <a:lstStyle/>
                    <a:p>
                      <a:r>
                        <a:rPr lang="en-US">
                          <a:latin typeface="Times New Roman" panose="02020603050405020304" pitchFamily="18" charset="0"/>
                          <a:cs typeface="Times New Roman" panose="02020603050405020304" pitchFamily="18" charset="0"/>
                        </a:rPr>
                        <a:t>Probes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6809604"/>
                  </a:ext>
                </a:extLst>
              </a:tr>
              <a:tr h="372352">
                <a:tc>
                  <a:txBody>
                    <a:bodyPr/>
                    <a:lstStyle/>
                    <a:p>
                      <a:r>
                        <a:rPr lang="en-US">
                          <a:latin typeface="Times New Roman" panose="02020603050405020304" pitchFamily="18" charset="0"/>
                          <a:cs typeface="Times New Roman" panose="02020603050405020304" pitchFamily="18" charset="0"/>
                        </a:rPr>
                        <a:t>ADNI</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465</a:t>
                      </a:r>
                    </a:p>
                  </a:txBody>
                  <a:tcPr/>
                </a:tc>
                <a:tc>
                  <a:txBody>
                    <a:bodyPr/>
                    <a:lstStyle/>
                    <a:p>
                      <a:r>
                        <a:rPr lang="en-US">
                          <a:latin typeface="Times New Roman" panose="02020603050405020304" pitchFamily="18" charset="0"/>
                          <a:cs typeface="Times New Roman" panose="02020603050405020304" pitchFamily="18" charset="0"/>
                        </a:rPr>
                        <a:t>49386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6632705"/>
                  </a:ext>
                </a:extLst>
              </a:tr>
              <a:tr h="372352">
                <a:tc>
                  <a:txBody>
                    <a:bodyPr/>
                    <a:lstStyle/>
                    <a:p>
                      <a:r>
                        <a:rPr lang="en-US">
                          <a:latin typeface="Times New Roman" panose="02020603050405020304" pitchFamily="18" charset="0"/>
                          <a:cs typeface="Times New Roman" panose="02020603050405020304" pitchFamily="18" charset="0"/>
                        </a:rPr>
                        <a:t>ANM1</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329</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38329</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16786055"/>
                  </a:ext>
                </a:extLst>
              </a:tr>
              <a:tr h="372352">
                <a:tc>
                  <a:txBody>
                    <a:bodyPr/>
                    <a:lstStyle/>
                    <a:p>
                      <a:r>
                        <a:rPr lang="en-US">
                          <a:latin typeface="Times New Roman" panose="02020603050405020304" pitchFamily="18" charset="0"/>
                          <a:cs typeface="Times New Roman" panose="02020603050405020304" pitchFamily="18" charset="0"/>
                        </a:rPr>
                        <a:t>ANM2</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388</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32049</a:t>
                      </a:r>
                    </a:p>
                  </a:txBody>
                  <a:tcPr/>
                </a:tc>
                <a:extLst>
                  <a:ext uri="{0D108BD9-81ED-4DB2-BD59-A6C34878D82A}">
                    <a16:rowId xmlns:a16="http://schemas.microsoft.com/office/drawing/2014/main" val="3410943900"/>
                  </a:ext>
                </a:extLst>
              </a:tr>
            </a:tbl>
          </a:graphicData>
        </a:graphic>
      </p:graphicFrame>
    </p:spTree>
    <p:extLst>
      <p:ext uri="{BB962C8B-B14F-4D97-AF65-F5344CB8AC3E}">
        <p14:creationId xmlns:p14="http://schemas.microsoft.com/office/powerpoint/2010/main" val="1919371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23759"/>
            <a:ext cx="7772400" cy="3729569"/>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(The Alzheimer’s Disease Prediction of Longitudinal Evolution) </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Objective of the study was the identification of the most predictive data, features and methods for the progression of subjects at the risk of developing Alzheimer’s.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Tree-based ensemble methods such as Gradient Boosting and Random Forest were explored.</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focused on improving performance rather than focusing on the interpretability.</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Provide plausible explanations on why the model achieve high accuracy.</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Explainable AI toward understanding the performance of the top three TADPOLE Challenge methods in the forecast of Alzheimer’s disease diagnosis,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Hernandez M, Ramon-</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Julvez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Ferraz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F, with the ADNI Consortium (2022) - PLOS ONE 17(5): e0264695 - 2022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3B7015E-F68A-0DF7-0CC3-51BB8333DD80}"/>
              </a:ext>
            </a:extLst>
          </p:cNvPr>
          <p:cNvPicPr>
            <a:picLocks noChangeAspect="1"/>
          </p:cNvPicPr>
          <p:nvPr/>
        </p:nvPicPr>
        <p:blipFill>
          <a:blip r:embed="rId2"/>
          <a:stretch>
            <a:fillRect/>
          </a:stretch>
        </p:blipFill>
        <p:spPr>
          <a:xfrm>
            <a:off x="3867912" y="5052080"/>
            <a:ext cx="7772400" cy="1001248"/>
          </a:xfrm>
          <a:prstGeom prst="rect">
            <a:avLst/>
          </a:prstGeom>
        </p:spPr>
      </p:pic>
    </p:spTree>
    <p:extLst>
      <p:ext uri="{BB962C8B-B14F-4D97-AF65-F5344CB8AC3E}">
        <p14:creationId xmlns:p14="http://schemas.microsoft.com/office/powerpoint/2010/main" val="3109213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256F9-E2FA-6EB2-7DC6-48BE1BC5D66B}"/>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The longitudinal dataset was extracted from TADPOLE challenge organized (D1, D2), which contained a total of 12734 samples.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None done as the data was already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 methods: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Gradient Boosting (XGB)</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 (RF)</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Machines (SVM)</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Evaluation metric: mAUC (multi-class area under the curve)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Explainable AI: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XGB: The importance measures how valuable each feature is in the construction of the boosted 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The importance is computed from the mean and standard deviation of the accumulation of the impurity decrease within each tree.</a:t>
            </a:r>
          </a:p>
          <a:p>
            <a:pPr lvl="2"/>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770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0128"/>
            <a:ext cx="7772400" cy="4043200"/>
          </a:xfrm>
        </p:spPr>
        <p:txBody>
          <a:bodyPr anchor="t">
            <a:normAutofit/>
          </a:bodyPr>
          <a:lstStyle/>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This paper intends to develop the novel algorithm by proposing changes in the designing of capsule network for best prediction results and making the model computationally efficient.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research is conducted on the Open Access Series of Imaging Studies (OASIS) dataset with dimensions (373 X 15) to diagnose the labels into two groups, as demented and non-demented.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In-depth research in identifying the importance of features, correlation study between factors and density of data showing status of factors by studying hierarchical examination of all the data points available using exploratory data analysis.</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claims have been validated by showing the correlation accuracy at several iterations and layers with an admissible accuracy of 92.39%. The model is compared with state-of-art deep learning classifiers taken as benchmarks using different performance metrics. The ablation study is conducted on the proposed model using OASIS dataset to justify the predictions of the model.</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Computational Modelling of Dementia Prediction Using Deep Neural Network: Analysis on OASIS Dataset,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Basheer, S. Bhatia and S. B. Sakri, IEEE Access, vol. 9, pp. 42449-42462,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058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A48494-C85F-E50F-4486-9A5E2A21070D}"/>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OASIS database (https://www.oasis-brains.org/).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The dataset consists of MRI and PET images of clinical patients collected over the period of 15 years. The study was done on longitudinal MRI dataset consisting of 150 subjects for exploratory data analysis.  </a:t>
            </a: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CapNet Model</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CapNet is a neural network architecture that uses capsule layers to represent hierarchical features and spatial relationships within an image.</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Capsule layers are a type of neural network layer that represent hierarchical structures of visual features in an image, such as the orientation and position of edges, and can learn to model the spatial relationships between them.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Each capsule outputs a vector that represents the probability of the presence of an entity, along with its various properties, such as pose, deformation, and texture. </a:t>
            </a:r>
          </a:p>
        </p:txBody>
      </p:sp>
    </p:spTree>
    <p:extLst>
      <p:ext uri="{BB962C8B-B14F-4D97-AF65-F5344CB8AC3E}">
        <p14:creationId xmlns:p14="http://schemas.microsoft.com/office/powerpoint/2010/main" val="1839810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645313"/>
            <a:ext cx="7772400" cy="3408015"/>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Studies on DEmiRNAs and their dysregulation states were corroborated with one another by meta-analysis based on a random-effects model</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DEmiRNAs identified by meta-analysis were collected as positive examples of miRNA–AD pairs for ABMDA ensemble learning</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ABMDA identified similar DEmiRNAs according to a set of predefined criteria. The biological significance of all resulting DEmiRNAs was determined by their target genes according to pathway enrichment analyses.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The target genes common to both meta-analysis- and ABMDA-identified DEmiRNAs were collected to construct a network to investigate their biological functions.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identified 28 DEmiRNAs as potential AD biomarkers in blood, by meta-analysis and ABMDA ensemble learning in tandem.</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differentially expressed microRNAs in blood as potential biomarkers for Alzheimer’s disease by meta-analysis and adaptive boosting ensemble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Yuen, S.C., Liang, X., Zhu, H. et al – Springer Nature, Alz Res Therapy 13, 126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597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5AA8-2733-1B61-42DC-810F056C669E}"/>
              </a:ext>
            </a:extLst>
          </p:cNvPr>
          <p:cNvSpPr>
            <a:spLocks noGrp="1"/>
          </p:cNvSpPr>
          <p:nvPr>
            <p:ph type="title"/>
          </p:nvPr>
        </p:nvSpPr>
        <p:spPr>
          <a:xfrm>
            <a:off x="126124" y="1123837"/>
            <a:ext cx="3153103" cy="4601183"/>
          </a:xfrm>
        </p:spPr>
        <p:txBody>
          <a:bodyPr/>
          <a:lstStyle/>
          <a:p>
            <a:r>
              <a:rPr lang="en-US" dirty="0"/>
              <a:t>Implementation</a:t>
            </a:r>
          </a:p>
        </p:txBody>
      </p:sp>
      <p:graphicFrame>
        <p:nvGraphicFramePr>
          <p:cNvPr id="4" name="Table 4">
            <a:extLst>
              <a:ext uri="{FF2B5EF4-FFF2-40B4-BE49-F238E27FC236}">
                <a16:creationId xmlns:a16="http://schemas.microsoft.com/office/drawing/2014/main" id="{F7DB1798-EA92-7024-A65A-340E60059057}"/>
              </a:ext>
            </a:extLst>
          </p:cNvPr>
          <p:cNvGraphicFramePr>
            <a:graphicFrameLocks noGrp="1"/>
          </p:cNvGraphicFramePr>
          <p:nvPr>
            <p:ph idx="1"/>
            <p:extLst>
              <p:ext uri="{D42A27DB-BD31-4B8C-83A1-F6EECF244321}">
                <p14:modId xmlns:p14="http://schemas.microsoft.com/office/powerpoint/2010/main" val="292825489"/>
              </p:ext>
            </p:extLst>
          </p:nvPr>
        </p:nvGraphicFramePr>
        <p:xfrm>
          <a:off x="3889759" y="1958848"/>
          <a:ext cx="7315200" cy="29311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583773683"/>
                    </a:ext>
                  </a:extLst>
                </a:gridCol>
                <a:gridCol w="1828800">
                  <a:extLst>
                    <a:ext uri="{9D8B030D-6E8A-4147-A177-3AD203B41FA5}">
                      <a16:colId xmlns:a16="http://schemas.microsoft.com/office/drawing/2014/main" val="1107817792"/>
                    </a:ext>
                  </a:extLst>
                </a:gridCol>
                <a:gridCol w="1828800">
                  <a:extLst>
                    <a:ext uri="{9D8B030D-6E8A-4147-A177-3AD203B41FA5}">
                      <a16:colId xmlns:a16="http://schemas.microsoft.com/office/drawing/2014/main" val="3296491366"/>
                    </a:ext>
                  </a:extLst>
                </a:gridCol>
                <a:gridCol w="1828800">
                  <a:extLst>
                    <a:ext uri="{9D8B030D-6E8A-4147-A177-3AD203B41FA5}">
                      <a16:colId xmlns:a16="http://schemas.microsoft.com/office/drawing/2014/main" val="3516269156"/>
                    </a:ext>
                  </a:extLst>
                </a:gridCol>
              </a:tblGrid>
              <a:tr h="370840">
                <a:tc>
                  <a:txBody>
                    <a:bodyPr/>
                    <a:lstStyle/>
                    <a:p>
                      <a:r>
                        <a:rPr lang="en-US" dirty="0">
                          <a:latin typeface="Times New Roman" panose="02020603050405020304" pitchFamily="18" charset="0"/>
                          <a:cs typeface="Times New Roman" panose="02020603050405020304" pitchFamily="18" charset="0"/>
                        </a:rPr>
                        <a:t>Feature Extraction</a:t>
                      </a:r>
                    </a:p>
                  </a:txBody>
                  <a:tcPr/>
                </a:tc>
                <a:tc>
                  <a:txBody>
                    <a:bodyPr/>
                    <a:lstStyle/>
                    <a:p>
                      <a:r>
                        <a:rPr lang="en-US" dirty="0">
                          <a:latin typeface="Times New Roman" panose="02020603050405020304" pitchFamily="18" charset="0"/>
                          <a:cs typeface="Times New Roman" panose="02020603050405020304" pitchFamily="18" charset="0"/>
                        </a:rPr>
                        <a:t>Classification</a:t>
                      </a:r>
                    </a:p>
                  </a:txBody>
                  <a:tcPr/>
                </a:tc>
                <a:tc>
                  <a:txBody>
                    <a:bodyPr/>
                    <a:lstStyle/>
                    <a:p>
                      <a:r>
                        <a:rPr lang="en-US" dirty="0">
                          <a:latin typeface="Times New Roman" panose="02020603050405020304" pitchFamily="18" charset="0"/>
                          <a:cs typeface="Times New Roman" panose="02020603050405020304" pitchFamily="18" charset="0"/>
                        </a:rPr>
                        <a:t>Accuracy (Training Set)</a:t>
                      </a:r>
                    </a:p>
                  </a:txBody>
                  <a:tcPr/>
                </a:tc>
                <a:tc>
                  <a:txBody>
                    <a:bodyPr/>
                    <a:lstStyle/>
                    <a:p>
                      <a:r>
                        <a:rPr lang="en-US" dirty="0">
                          <a:latin typeface="Times New Roman" panose="02020603050405020304" pitchFamily="18" charset="0"/>
                          <a:cs typeface="Times New Roman" panose="02020603050405020304" pitchFamily="18" charset="0"/>
                        </a:rPr>
                        <a:t>Accuracy (Testing Set)</a:t>
                      </a:r>
                    </a:p>
                  </a:txBody>
                  <a:tcPr/>
                </a:tc>
                <a:extLst>
                  <a:ext uri="{0D108BD9-81ED-4DB2-BD59-A6C34878D82A}">
                    <a16:rowId xmlns:a16="http://schemas.microsoft.com/office/drawing/2014/main" val="613857907"/>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Linear Kernel</a:t>
                      </a:r>
                    </a:p>
                  </a:txBody>
                  <a:tcPr/>
                </a:tc>
                <a:tc>
                  <a:txBody>
                    <a:bodyPr/>
                    <a:lstStyle/>
                    <a:p>
                      <a:r>
                        <a:rPr lang="en-US" dirty="0">
                          <a:latin typeface="Times New Roman" panose="02020603050405020304" pitchFamily="18" charset="0"/>
                          <a:cs typeface="Times New Roman" panose="02020603050405020304" pitchFamily="18" charset="0"/>
                        </a:rPr>
                        <a:t>99.67%</a:t>
                      </a:r>
                    </a:p>
                  </a:txBody>
                  <a:tcPr/>
                </a:tc>
                <a:tc>
                  <a:txBody>
                    <a:bodyPr/>
                    <a:lstStyle/>
                    <a:p>
                      <a:r>
                        <a:rPr lang="en-US" dirty="0">
                          <a:latin typeface="Times New Roman" panose="02020603050405020304" pitchFamily="18" charset="0"/>
                          <a:cs typeface="Times New Roman" panose="02020603050405020304" pitchFamily="18" charset="0"/>
                        </a:rPr>
                        <a:t>77%</a:t>
                      </a:r>
                    </a:p>
                  </a:txBody>
                  <a:tcPr/>
                </a:tc>
                <a:extLst>
                  <a:ext uri="{0D108BD9-81ED-4DB2-BD59-A6C34878D82A}">
                    <a16:rowId xmlns:a16="http://schemas.microsoft.com/office/drawing/2014/main" val="2966375325"/>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a:t>
                      </a:r>
                      <a:r>
                        <a:rPr lang="en-US" sz="1800" dirty="0">
                          <a:latin typeface="Times New Roman" panose="02020603050405020304" pitchFamily="18" charset="0"/>
                          <a:cs typeface="Times New Roman" panose="02020603050405020304" pitchFamily="18" charset="0"/>
                        </a:rPr>
                        <a:t>Gaussian</a:t>
                      </a:r>
                      <a:r>
                        <a:rPr lang="en-US" dirty="0">
                          <a:latin typeface="Times New Roman" panose="02020603050405020304" pitchFamily="18" charset="0"/>
                          <a:cs typeface="Times New Roman" panose="02020603050405020304" pitchFamily="18" charset="0"/>
                        </a:rPr>
                        <a:t> Kernel</a:t>
                      </a:r>
                    </a:p>
                  </a:txBody>
                  <a:tcPr/>
                </a:tc>
                <a:tc>
                  <a:txBody>
                    <a:bodyPr/>
                    <a:lstStyle/>
                    <a:p>
                      <a:r>
                        <a:rPr lang="en-US" dirty="0">
                          <a:latin typeface="Times New Roman" panose="02020603050405020304" pitchFamily="18" charset="0"/>
                          <a:cs typeface="Times New Roman" panose="02020603050405020304" pitchFamily="18" charset="0"/>
                        </a:rPr>
                        <a:t>98.85</a:t>
                      </a:r>
                    </a:p>
                  </a:txBody>
                  <a:tcPr/>
                </a:tc>
                <a:tc>
                  <a:txBody>
                    <a:bodyPr/>
                    <a:lstStyle/>
                    <a:p>
                      <a:r>
                        <a:rPr lang="en-US" dirty="0">
                          <a:latin typeface="Times New Roman" panose="02020603050405020304" pitchFamily="18" charset="0"/>
                          <a:cs typeface="Times New Roman" panose="02020603050405020304" pitchFamily="18" charset="0"/>
                        </a:rPr>
                        <a:t>84%</a:t>
                      </a:r>
                    </a:p>
                  </a:txBody>
                  <a:tcPr/>
                </a:tc>
                <a:extLst>
                  <a:ext uri="{0D108BD9-81ED-4DB2-BD59-A6C34878D82A}">
                    <a16:rowId xmlns:a16="http://schemas.microsoft.com/office/drawing/2014/main" val="3964102098"/>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(64, 128, 128, 2)</a:t>
                      </a:r>
                    </a:p>
                  </a:txBody>
                  <a:tcPr/>
                </a:tc>
                <a:tc>
                  <a:txBody>
                    <a:bodyPr/>
                    <a:lstStyle/>
                    <a:p>
                      <a:r>
                        <a:rPr lang="en-US" dirty="0">
                          <a:latin typeface="Times New Roman" panose="02020603050405020304" pitchFamily="18" charset="0"/>
                          <a:cs typeface="Times New Roman" panose="02020603050405020304" pitchFamily="18" charset="0"/>
                        </a:rPr>
                        <a:t>97.13%</a:t>
                      </a:r>
                    </a:p>
                  </a:txBody>
                  <a:tcPr/>
                </a:tc>
                <a:tc>
                  <a:txBody>
                    <a:bodyPr/>
                    <a:lstStyle/>
                    <a:p>
                      <a:r>
                        <a:rPr lang="en-US" dirty="0">
                          <a:latin typeface="Times New Roman" panose="02020603050405020304" pitchFamily="18" charset="0"/>
                          <a:cs typeface="Times New Roman" panose="02020603050405020304" pitchFamily="18" charset="0"/>
                        </a:rPr>
                        <a:t>77.33%</a:t>
                      </a:r>
                    </a:p>
                  </a:txBody>
                  <a:tcPr/>
                </a:tc>
                <a:extLst>
                  <a:ext uri="{0D108BD9-81ED-4DB2-BD59-A6C34878D82A}">
                    <a16:rowId xmlns:a16="http://schemas.microsoft.com/office/drawing/2014/main" val="2526883530"/>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 4, 4, 2)</a:t>
                      </a:r>
                    </a:p>
                  </a:txBody>
                  <a:tcPr/>
                </a:tc>
                <a:tc>
                  <a:txBody>
                    <a:bodyPr/>
                    <a:lstStyle/>
                    <a:p>
                      <a:r>
                        <a:rPr lang="en-US" dirty="0">
                          <a:latin typeface="Times New Roman" panose="02020603050405020304" pitchFamily="18" charset="0"/>
                          <a:cs typeface="Times New Roman" panose="02020603050405020304" pitchFamily="18" charset="0"/>
                        </a:rPr>
                        <a:t>93.68%</a:t>
                      </a:r>
                    </a:p>
                  </a:txBody>
                  <a:tcPr/>
                </a:tc>
                <a:tc>
                  <a:txBody>
                    <a:bodyPr/>
                    <a:lstStyle/>
                    <a:p>
                      <a:r>
                        <a:rPr lang="en-US" dirty="0">
                          <a:latin typeface="Times New Roman" panose="02020603050405020304" pitchFamily="18" charset="0"/>
                          <a:cs typeface="Times New Roman" panose="02020603050405020304" pitchFamily="18" charset="0"/>
                        </a:rPr>
                        <a:t>89.33%</a:t>
                      </a:r>
                    </a:p>
                  </a:txBody>
                  <a:tcPr/>
                </a:tc>
                <a:extLst>
                  <a:ext uri="{0D108BD9-81ED-4DB2-BD59-A6C34878D82A}">
                    <a16:rowId xmlns:a16="http://schemas.microsoft.com/office/drawing/2014/main" val="457480964"/>
                  </a:ext>
                </a:extLst>
              </a:tr>
            </a:tbl>
          </a:graphicData>
        </a:graphic>
      </p:graphicFrame>
      <p:sp>
        <p:nvSpPr>
          <p:cNvPr id="5" name="TextBox 4">
            <a:extLst>
              <a:ext uri="{FF2B5EF4-FFF2-40B4-BE49-F238E27FC236}">
                <a16:creationId xmlns:a16="http://schemas.microsoft.com/office/drawing/2014/main" id="{BAA43F4E-A3FB-3F6C-A470-0F4CFA284CCB}"/>
              </a:ext>
            </a:extLst>
          </p:cNvPr>
          <p:cNvSpPr txBox="1"/>
          <p:nvPr/>
        </p:nvSpPr>
        <p:spPr>
          <a:xfrm>
            <a:off x="3889759" y="1492470"/>
            <a:ext cx="202709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Dataset: GSE63060</a:t>
            </a:r>
          </a:p>
        </p:txBody>
      </p:sp>
    </p:spTree>
    <p:extLst>
      <p:ext uri="{BB962C8B-B14F-4D97-AF65-F5344CB8AC3E}">
        <p14:creationId xmlns:p14="http://schemas.microsoft.com/office/powerpoint/2010/main" val="2082617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7B46D-52ED-E458-CB3E-26EC060F91D3}"/>
              </a:ext>
            </a:extLst>
          </p:cNvPr>
          <p:cNvPicPr>
            <a:picLocks noChangeAspect="1"/>
          </p:cNvPicPr>
          <p:nvPr/>
        </p:nvPicPr>
        <p:blipFill>
          <a:blip r:embed="rId2"/>
          <a:stretch>
            <a:fillRect/>
          </a:stretch>
        </p:blipFill>
        <p:spPr>
          <a:xfrm>
            <a:off x="643467" y="1370267"/>
            <a:ext cx="5130799" cy="4117465"/>
          </a:xfrm>
          <a:prstGeom prst="rect">
            <a:avLst/>
          </a:prstGeom>
        </p:spPr>
      </p:pic>
      <p:sp>
        <p:nvSpPr>
          <p:cNvPr id="12"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4E0CE31-E992-6F1C-C32F-FA7B9773E1AA}"/>
              </a:ext>
            </a:extLst>
          </p:cNvPr>
          <p:cNvPicPr>
            <a:picLocks noChangeAspect="1"/>
          </p:cNvPicPr>
          <p:nvPr/>
        </p:nvPicPr>
        <p:blipFill>
          <a:blip r:embed="rId3"/>
          <a:stretch>
            <a:fillRect/>
          </a:stretch>
        </p:blipFill>
        <p:spPr>
          <a:xfrm>
            <a:off x="6423321" y="1370267"/>
            <a:ext cx="5130799" cy="4117465"/>
          </a:xfrm>
          <a:prstGeom prst="rect">
            <a:avLst/>
          </a:prstGeom>
        </p:spPr>
      </p:pic>
    </p:spTree>
    <p:extLst>
      <p:ext uri="{BB962C8B-B14F-4D97-AF65-F5344CB8AC3E}">
        <p14:creationId xmlns:p14="http://schemas.microsoft.com/office/powerpoint/2010/main" val="1601711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EB3D9-C2B1-8F01-020E-4E6C16FFE6EE}"/>
              </a:ext>
            </a:extLst>
          </p:cNvPr>
          <p:cNvPicPr>
            <a:picLocks noChangeAspect="1"/>
          </p:cNvPicPr>
          <p:nvPr/>
        </p:nvPicPr>
        <p:blipFill>
          <a:blip r:embed="rId2"/>
          <a:stretch>
            <a:fillRect/>
          </a:stretch>
        </p:blipFill>
        <p:spPr>
          <a:xfrm>
            <a:off x="2209800" y="1089774"/>
            <a:ext cx="7772400" cy="4678451"/>
          </a:xfrm>
          <a:prstGeom prst="rect">
            <a:avLst/>
          </a:prstGeom>
        </p:spPr>
      </p:pic>
    </p:spTree>
    <p:extLst>
      <p:ext uri="{BB962C8B-B14F-4D97-AF65-F5344CB8AC3E}">
        <p14:creationId xmlns:p14="http://schemas.microsoft.com/office/powerpoint/2010/main" val="4133194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9B147-E870-1AC9-5815-A5E408C0752F}"/>
              </a:ext>
            </a:extLst>
          </p:cNvPr>
          <p:cNvPicPr>
            <a:picLocks noChangeAspect="1"/>
          </p:cNvPicPr>
          <p:nvPr/>
        </p:nvPicPr>
        <p:blipFill>
          <a:blip r:embed="rId2"/>
          <a:stretch>
            <a:fillRect/>
          </a:stretch>
        </p:blipFill>
        <p:spPr>
          <a:xfrm>
            <a:off x="2209800" y="1794230"/>
            <a:ext cx="7772400" cy="3269539"/>
          </a:xfrm>
          <a:prstGeom prst="rect">
            <a:avLst/>
          </a:prstGeom>
        </p:spPr>
      </p:pic>
    </p:spTree>
    <p:extLst>
      <p:ext uri="{BB962C8B-B14F-4D97-AF65-F5344CB8AC3E}">
        <p14:creationId xmlns:p14="http://schemas.microsoft.com/office/powerpoint/2010/main" val="999619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8E766-1893-6BDC-4555-7B2596A1A8D4}"/>
              </a:ext>
            </a:extLst>
          </p:cNvPr>
          <p:cNvPicPr>
            <a:picLocks noChangeAspect="1"/>
          </p:cNvPicPr>
          <p:nvPr/>
        </p:nvPicPr>
        <p:blipFill>
          <a:blip r:embed="rId2"/>
          <a:stretch>
            <a:fillRect/>
          </a:stretch>
        </p:blipFill>
        <p:spPr>
          <a:xfrm>
            <a:off x="2209800" y="2034260"/>
            <a:ext cx="7772400" cy="2789480"/>
          </a:xfrm>
          <a:prstGeom prst="rect">
            <a:avLst/>
          </a:prstGeom>
        </p:spPr>
      </p:pic>
    </p:spTree>
    <p:extLst>
      <p:ext uri="{BB962C8B-B14F-4D97-AF65-F5344CB8AC3E}">
        <p14:creationId xmlns:p14="http://schemas.microsoft.com/office/powerpoint/2010/main" val="515094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5963A-751E-4BA2-4F0E-A3863CEC75B1}"/>
              </a:ext>
            </a:extLst>
          </p:cNvPr>
          <p:cNvPicPr>
            <a:picLocks noChangeAspect="1"/>
          </p:cNvPicPr>
          <p:nvPr/>
        </p:nvPicPr>
        <p:blipFill rotWithShape="1">
          <a:blip r:embed="rId2">
            <a:duotone>
              <a:schemeClr val="bg2">
                <a:shade val="45000"/>
                <a:satMod val="135000"/>
              </a:schemeClr>
              <a:prstClr val="white"/>
            </a:duotone>
            <a:alphaModFix amt="25000"/>
          </a:blip>
          <a:srcRect t="27738" r="-1" b="16692"/>
          <a:stretch/>
        </p:blipFill>
        <p:spPr>
          <a:xfrm>
            <a:off x="0" y="0"/>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4EA309-E6F6-19AC-94E8-D2EB7CB8F545}"/>
              </a:ext>
            </a:extLst>
          </p:cNvPr>
          <p:cNvSpPr>
            <a:spLocks noGrp="1"/>
          </p:cNvSpPr>
          <p:nvPr>
            <p:ph type="title"/>
          </p:nvPr>
        </p:nvSpPr>
        <p:spPr>
          <a:xfrm>
            <a:off x="252919" y="1123837"/>
            <a:ext cx="2947482" cy="4601183"/>
          </a:xfrm>
        </p:spPr>
        <p:txBody>
          <a:bodyPr>
            <a:normAutofit/>
          </a:bodyPr>
          <a:lstStyle/>
          <a:p>
            <a:r>
              <a:rPr lang="en-US" dirty="0">
                <a:cs typeface="Calibri" panose="020F0502020204030204" pitchFamily="34" charset="0"/>
              </a:rPr>
              <a:t>Motivation</a:t>
            </a:r>
          </a:p>
        </p:txBody>
      </p:sp>
      <p:sp>
        <p:nvSpPr>
          <p:cNvPr id="3" name="Content Placeholder 2">
            <a:extLst>
              <a:ext uri="{FF2B5EF4-FFF2-40B4-BE49-F238E27FC236}">
                <a16:creationId xmlns:a16="http://schemas.microsoft.com/office/drawing/2014/main" id="{0999541F-1834-DF1A-0BC8-E181937144AB}"/>
              </a:ext>
            </a:extLst>
          </p:cNvPr>
          <p:cNvSpPr>
            <a:spLocks noGrp="1"/>
          </p:cNvSpPr>
          <p:nvPr>
            <p:ph idx="1"/>
          </p:nvPr>
        </p:nvSpPr>
        <p:spPr>
          <a:xfrm>
            <a:off x="3869268" y="864108"/>
            <a:ext cx="7315200" cy="5120640"/>
          </a:xfrm>
        </p:spPr>
        <p:txBody>
          <a:bodyPr>
            <a:normAutofit/>
          </a:bodyPr>
          <a:lstStyle/>
          <a:p>
            <a:r>
              <a:rPr lang="en-US" dirty="0">
                <a:latin typeface="Times New Roman" panose="02020603050405020304" pitchFamily="18" charset="0"/>
                <a:cs typeface="Times New Roman" panose="02020603050405020304" pitchFamily="18" charset="0"/>
              </a:rPr>
              <a:t>Primary objective is to find the best algorithm to extract the genes from blood gene expression that influence the possibility of Alzheimer’s.</a:t>
            </a:r>
          </a:p>
          <a:p>
            <a:r>
              <a:rPr lang="en-US" dirty="0">
                <a:latin typeface="Times New Roman" panose="02020603050405020304" pitchFamily="18" charset="0"/>
                <a:cs typeface="Times New Roman" panose="02020603050405020304" pitchFamily="18" charset="0"/>
              </a:rPr>
              <a:t>Secondary objective is to find the best algorithm which can classify using DEG’s the possibility of Alzheimer’s.</a:t>
            </a:r>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012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a:xfrm>
            <a:off x="3869268" y="864108"/>
            <a:ext cx="7315200" cy="5589244"/>
          </a:xfrm>
        </p:spPr>
        <p:txBody>
          <a:bodyPr anchor="t">
            <a:normAutofit fontScale="25000" lnSpcReduction="20000"/>
          </a:bodyPr>
          <a:lstStyle/>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 Nandi, A et al, “Global and regional projections of the economic burden of Alzheimer's disease and related dementias from 2019 to 2050: A value of statistical life approach”, EClinicalMedicine - The Lancet Discovery Science, Volume 51, 101580, 2022.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/10.1016/j.eclinm.2022.101580.</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 Lee, T., Lee, H. Prediction of Alzheimer’s disease using blood gene expression data. Sci Rep 10, 3485, 2020.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/10.1038/s41598-020-60595-1.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[3] M. S. Kamal, A. Northcote, L. Chowdhury, N. Dey, R. G. Crespo and E. Herrera-Viedma, "Alzheimer’s Patient Analysis Using Image and Gene Expression Data and Explainable-AI to Present Associated Genes," in IEEE Transactions on Instrumentation and Measurement, vol. 70, pp. 1-7, 2021, Art no. 2513107, doi: 10.1109/TIM.2021.3107056.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[4] Mahendran N, P M DRV. A deep learning framework with an embedded-based feature selection approach for the early detection of the Alzheimer's disease. Comput Biol Med. 2022 Feb; 141:105056. doi: 10.1016/j.compbiomed.2021.105056. Epub 2021 Nov 22. PMID: 34839903.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[5] S. Khanal, J. Chen, N. Jacobs, and A. -L. Lin, "Alzheimer’s Disease Classification Using Genetic Data," 2021 IEEE International Conference on Bioinformatics and Biomedicine (BIBM), 2021, pp. 2245-2252, doi: 10.1109/BIBM52615.2021.9669730.</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[6] El-Gawady, A.; Makhlouf, M.A.; Tawfik, B.S.; Nassar, H. Machine Learning Framework for the Prediction of Alzheimer’s Disease Using Gene Expression Data Based on Efficient Gene Selection. Symmetry 2022, 14, 491.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/10.3390/sym14030491.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[7] S. Perera, K. Hewage, C. Gunarathne, R. Navarathna, D. Herath and R. G. Ragel, "Detection of Novel Biomarker Genes of Alzheimer’s Disease Using Gene Expression Data," 2020 Moratuwa Engineering Research Conference (MERCon), 2020, pp. 1-6, doi: 10.1109/MERCon50084.2020.9185336.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[8] C. Park, J. Ha, and S. Park, "Prediction of Alzheimer's disease based on deep neural network by integrating gene expression and DNA methylation dataset," Expert Systems with Applications, vol. 140, pp. 112873, 2020, doi: 10.1016/j.eswa.2019.112873.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[9] H. M. AL-Bermany and S. Z. AL-Rashid, "Microarray Gene Expression Data for Detection Alzheimer’s Disease Using k-means and Deep Learning," 2021 7th International Engineering Conference “Research &amp; Innovation amid Global Pandemic" (IEC), 2021, pp. 13-19, doi: 10.1109/IEC52205.2021.9476128.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[10] A. Sharma, P. Dey, "A Machine Learning Approach to Unmask Novel Gene Signatures and Prediction of Alzheimer's Disease Within Different Brain Regions," Genomics, vol. 113, no. 4, pp. 1778-1789, Apr. 2021, doi: 10.1016/j.ygeno.2021.04.028.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[11] Kalkan H, Akkaya UM, Inal-Gültekin G, Sanchez-Perez AM. Prediction of Alzheimer's Disease by a Novel Image-Based Representation of Gene Expression. Genes (Basel). 2022 Aug 8;13(8):1406. doi: 10.3390/genes13081406. PMID: 36011317; PMCID: PMC9407775.</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[12] D. Sun, H. Peng and Z. Wu, "Establishment and Analysis of a Combined Diagnostic Model of Alzheimer's Disease with Random Forest and Artificial Neural Network," Frontiers in Aging Neuroscience, 2022. Available: https://</a:t>
            </a:r>
            <a:r>
              <a:rPr lang="en-IN" sz="3600" b="0" i="0" dirty="0" err="1">
                <a:effectLst/>
                <a:latin typeface="Times New Roman" panose="02020603050405020304" pitchFamily="18" charset="0"/>
                <a:cs typeface="Times New Roman" panose="02020603050405020304" pitchFamily="18" charset="0"/>
              </a:rPr>
              <a:t>www.proquest.com</a:t>
            </a:r>
            <a:r>
              <a:rPr lang="en-IN" sz="3600" b="0" i="0" dirty="0">
                <a:effectLst/>
                <a:latin typeface="Times New Roman" panose="02020603050405020304" pitchFamily="18" charset="0"/>
                <a:cs typeface="Times New Roman" panose="02020603050405020304" pitchFamily="18" charset="0"/>
              </a:rPr>
              <a:t>/scholarly-journals/establishment-analysis-combined-diagnostic-model/</a:t>
            </a:r>
            <a:r>
              <a:rPr lang="en-IN" sz="3600" b="0" i="0" dirty="0" err="1">
                <a:effectLst/>
                <a:latin typeface="Times New Roman" panose="02020603050405020304" pitchFamily="18" charset="0"/>
                <a:cs typeface="Times New Roman" panose="02020603050405020304" pitchFamily="18" charset="0"/>
              </a:rPr>
              <a:t>docview</a:t>
            </a:r>
            <a:r>
              <a:rPr lang="en-IN" sz="3600" b="0" i="0" dirty="0">
                <a:effectLst/>
                <a:latin typeface="Times New Roman" panose="02020603050405020304" pitchFamily="18" charset="0"/>
                <a:cs typeface="Times New Roman" panose="02020603050405020304" pitchFamily="18" charset="0"/>
              </a:rPr>
              <a:t>/2682564611/se-2. DOI: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/10.3389/fnagi.2022.921906.</a:t>
            </a: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11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959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a:xfrm>
            <a:off x="3869268" y="864108"/>
            <a:ext cx="7315200" cy="5589244"/>
          </a:xfrm>
        </p:spPr>
        <p:txBody>
          <a:bodyPr anchor="t">
            <a:normAutofit fontScale="25000" lnSpcReduction="20000"/>
          </a:bodyPr>
          <a:lstStyle/>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[13] Yuen, S.C., Liang, X., Zhu, H., Jia, Y., and Leung, S.W. "Prediction of differentially expressed microRNAs in blood as potential biomarkers for Alzheimer's disease by meta-analysis and adaptive boosting ensemble learning." Alzheimer's Research &amp; Therapy, vol. 13, no. 1, 2021, p. 126. doi: 10.1186/s13195-021-00862-z.</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[14] S. Pavalarajan, B. A. Kumar, S. S. Hammed, K. Haripriya, C. Preethi and T. Mohanraj, "Detection of Alzheimer's disease at Early Stage using Machine Learning," 2022 International Conference on Advanced Computing Technologies and Applications (ICACTA), Coimbatore, India, 2022, pp. 1-5, doi: 10.1109/ICACTA54488.2022.9752827.</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[15] S. S. Rajeswari and M. Nair, "A Transfer Learning Approach for Predicting Alzheimer's Disease," 2021 4th Biennial International Conference on Nascent Technologies in Engineering (ICNTE), NaviMumbai, India, 2021, pp. 1-5, doi: 10.1109/ICNTE51185.2021.9487746.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[16] J. Li, Y. Wei, C. Wang, Q. Hu, Y. Liu and L. Xu, "3-D CNN-Based Multichannel Contrastive Learning for Alzheimer’s Disease Automatic Diagnosis," in IEEE Transactions on Instrumentation and Measurement, vol. 71, pp. 1-11, 2022, Art no. 5008411, doi: 10.1109/TIM.2022.3162265.</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[17] S. Basheer, S. Bhatia and S. B. Sakri, "Computational Modelling of Dementia Prediction Using Deep Neural Network: Analysis on OASIS Dataset," in IEEE Access, vol. 9, pp. 42449-42462, 2021, doi: 10.1109/ACCESS.2021.3066213.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[18] G. Chutani, H. Bohra, D. Diwan and N. Garg, "Improved Alzheimer Detection using Image Enhancement Techniques and Transfer Learning," 2022 3rd International Conference for Emerging Technology (INCET), Belgaum, India, 2022, pp. 1-6, doi: 10.1109/INCET54531.2022.9824008.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[19] D. Chaihtra and S. Vijaya Shetty, "Alzheimer’s Disease Detection from Brain MRI Data using Deep Learning Techniques," 2021 2nd Global Conference for Advancement in Technology (GCAT), Bangalore, India, 2021, pp. 1-5, doi: 10.1109/GCAT52182.2021.9587756.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[20] U. R. K, S. S. S, U. M. G and V. B. C, "Binary Classification of Alzheimer's disease using MRI images and Support Vector Machine," 2021 IEEE Mysore Sub Section International Conference (MysuruCon), Hassan, India, 2021, pp. 423-426, doi: 10.1109/MysuruCon52639.2021.9641661.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[21] S. Buyrukoğlu, "Improvement of Machine Learning Models’ Performances based on Ensemble Learning for the detection of Alzheimer Disease," 2021 6th International Conference on Computer Science and Engineering (UBMK), Ankara, Turkey, 2021, pp. 102-106, doi: 10.1109/UBMK52708.2021.9558994.</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[22] Dubey,  S.  (2019,  December  26).  Alzheimer's  Dataset  (  4  class  of Images),</a:t>
            </a:r>
            <a:r>
              <a:rPr lang="en-IN" sz="3600" b="0" i="0" dirty="0" err="1">
                <a:effectLst/>
                <a:latin typeface="Times New Roman" panose="02020603050405020304" pitchFamily="18" charset="0"/>
                <a:cs typeface="Times New Roman" panose="02020603050405020304" pitchFamily="18" charset="0"/>
              </a:rPr>
              <a:t>Kaggledatase</a:t>
            </a:r>
            <a:r>
              <a:rPr lang="en-IN" sz="3600" b="0" i="0" dirty="0">
                <a:effectLst/>
                <a:latin typeface="Times New Roman" panose="02020603050405020304" pitchFamily="18" charset="0"/>
                <a:cs typeface="Times New Roman" panose="02020603050405020304" pitchFamily="18" charset="0"/>
              </a:rPr>
              <a:t>.  https://</a:t>
            </a:r>
            <a:r>
              <a:rPr lang="en-IN" sz="3600" b="0" i="0" dirty="0" err="1">
                <a:effectLst/>
                <a:latin typeface="Times New Roman" panose="02020603050405020304" pitchFamily="18" charset="0"/>
                <a:cs typeface="Times New Roman" panose="02020603050405020304" pitchFamily="18" charset="0"/>
              </a:rPr>
              <a:t>www.kaggle.com</a:t>
            </a:r>
            <a:r>
              <a:rPr lang="en-IN" sz="3600" b="0" i="0" dirty="0">
                <a:effectLst/>
                <a:latin typeface="Times New Roman" panose="02020603050405020304" pitchFamily="18" charset="0"/>
                <a:cs typeface="Times New Roman" panose="02020603050405020304" pitchFamily="18" charset="0"/>
              </a:rPr>
              <a:t>/tourist55/alzheimers-dataset-4-class-of-images?select=Alzheimer_s%2Bt.</a:t>
            </a: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11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516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9CF7-0865-D2A2-4831-216DAD378172}"/>
              </a:ext>
            </a:extLst>
          </p:cNvPr>
          <p:cNvSpPr>
            <a:spLocks noGrp="1"/>
          </p:cNvSpPr>
          <p:nvPr>
            <p:ph type="ctrTitle"/>
          </p:nvPr>
        </p:nvSpPr>
        <p:spPr/>
        <p:txBody>
          <a:bodyPr/>
          <a:lstStyle/>
          <a:p>
            <a:r>
              <a:rPr lang="en-US"/>
              <a:t>Implementation</a:t>
            </a:r>
            <a:endParaRPr lang="en-US" dirty="0"/>
          </a:p>
        </p:txBody>
      </p:sp>
    </p:spTree>
    <p:extLst>
      <p:ext uri="{BB962C8B-B14F-4D97-AF65-F5344CB8AC3E}">
        <p14:creationId xmlns:p14="http://schemas.microsoft.com/office/powerpoint/2010/main" val="685333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875682-0790-427D-9A23-4B7265F0F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EDE4AAE-4785-4EA7-95DB-45200F5B8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26114B6B-6D15-46E8-9310-9A1C4E956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AE617A-6BA3-434D-B181-7B536C0EF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38DD90-0DEF-2DC3-9393-A1C0F000B7A2}"/>
              </a:ext>
            </a:extLst>
          </p:cNvPr>
          <p:cNvSpPr>
            <a:spLocks noGrp="1"/>
          </p:cNvSpPr>
          <p:nvPr>
            <p:ph type="title"/>
          </p:nvPr>
        </p:nvSpPr>
        <p:spPr>
          <a:xfrm>
            <a:off x="485128" y="1298448"/>
            <a:ext cx="3843409" cy="3255264"/>
          </a:xfrm>
        </p:spPr>
        <p:txBody>
          <a:bodyPr vert="horz" lIns="91440" tIns="45720" rIns="91440" bIns="45720" rtlCol="0" anchor="b">
            <a:normAutofit/>
          </a:bodyPr>
          <a:lstStyle/>
          <a:p>
            <a:r>
              <a:rPr lang="en-US" sz="5900" spc="-100" dirty="0"/>
              <a:t>Dataset</a:t>
            </a:r>
          </a:p>
        </p:txBody>
      </p:sp>
      <p:sp>
        <p:nvSpPr>
          <p:cNvPr id="27" name="Rectangle 16">
            <a:extLst>
              <a:ext uri="{FF2B5EF4-FFF2-40B4-BE49-F238E27FC236}">
                <a16:creationId xmlns:a16="http://schemas.microsoft.com/office/drawing/2014/main" id="{1B6CCFA1-328B-40BB-A9CB-0CF80A78E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8840" y="758952"/>
            <a:ext cx="2079069" cy="2344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29DD6A62-71E3-44C2-B53E-15B1FAA28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463" y="4080912"/>
            <a:ext cx="2157385" cy="2008992"/>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8A64ACF7-C519-7BD8-AFAD-7A54373CB2A1}"/>
              </a:ext>
            </a:extLst>
          </p:cNvPr>
          <p:cNvPicPr>
            <a:picLocks noChangeAspect="1"/>
          </p:cNvPicPr>
          <p:nvPr/>
        </p:nvPicPr>
        <p:blipFill rotWithShape="1">
          <a:blip r:embed="rId2"/>
          <a:srcRect t="1739" r="5" b="2468"/>
          <a:stretch/>
        </p:blipFill>
        <p:spPr>
          <a:xfrm>
            <a:off x="7460907" y="3264090"/>
            <a:ext cx="4027002" cy="2825813"/>
          </a:xfrm>
          <a:prstGeom prst="rect">
            <a:avLst/>
          </a:prstGeom>
        </p:spPr>
      </p:pic>
      <p:pic>
        <p:nvPicPr>
          <p:cNvPr id="4" name="Picture 3" descr="Table&#10;&#10;Description automatically generated">
            <a:extLst>
              <a:ext uri="{FF2B5EF4-FFF2-40B4-BE49-F238E27FC236}">
                <a16:creationId xmlns:a16="http://schemas.microsoft.com/office/drawing/2014/main" id="{0A91E9E6-DDC5-D35D-E83E-78B14AD7A274}"/>
              </a:ext>
            </a:extLst>
          </p:cNvPr>
          <p:cNvPicPr>
            <a:picLocks noChangeAspect="1"/>
          </p:cNvPicPr>
          <p:nvPr/>
        </p:nvPicPr>
        <p:blipFill rotWithShape="1">
          <a:blip r:embed="rId3"/>
          <a:srcRect r="28432" b="3"/>
          <a:stretch/>
        </p:blipFill>
        <p:spPr>
          <a:xfrm>
            <a:off x="5137461" y="758952"/>
            <a:ext cx="4113439" cy="3161093"/>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sp>
        <p:nvSpPr>
          <p:cNvPr id="29" name="Rectangle 20">
            <a:extLst>
              <a:ext uri="{FF2B5EF4-FFF2-40B4-BE49-F238E27FC236}">
                <a16:creationId xmlns:a16="http://schemas.microsoft.com/office/drawing/2014/main" id="{21A23C7F-CB20-458F-9B61-2434CE018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317A7F69-2A53-5397-75D5-A1F6917B208B}"/>
              </a:ext>
            </a:extLst>
          </p:cNvPr>
          <p:cNvSpPr txBox="1"/>
          <p:nvPr/>
        </p:nvSpPr>
        <p:spPr>
          <a:xfrm>
            <a:off x="5024487" y="507162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1862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14514-BE70-E904-6485-E8C2B5A617B8}"/>
              </a:ext>
            </a:extLst>
          </p:cNvPr>
          <p:cNvSpPr>
            <a:spLocks noGrp="1"/>
          </p:cNvSpPr>
          <p:nvPr>
            <p:ph type="title"/>
          </p:nvPr>
        </p:nvSpPr>
        <p:spPr/>
        <p:txBody>
          <a:bodyPr/>
          <a:lstStyle/>
          <a:p>
            <a:r>
              <a:rPr lang="en-US" dirty="0"/>
              <a:t>Gene Expression</a:t>
            </a:r>
          </a:p>
        </p:txBody>
      </p:sp>
      <p:pic>
        <p:nvPicPr>
          <p:cNvPr id="4" name="Content Placeholder 3" descr="Table&#10;&#10;Description automatically generated">
            <a:extLst>
              <a:ext uri="{FF2B5EF4-FFF2-40B4-BE49-F238E27FC236}">
                <a16:creationId xmlns:a16="http://schemas.microsoft.com/office/drawing/2014/main" id="{FF2F7A05-7714-F951-1C2B-6B8F9397F7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6569" y="863790"/>
            <a:ext cx="3227411" cy="5121275"/>
          </a:xfrm>
          <a:prstGeom prst="rect">
            <a:avLst/>
          </a:prstGeom>
        </p:spPr>
      </p:pic>
      <p:sp>
        <p:nvSpPr>
          <p:cNvPr id="5" name="TextBox 4">
            <a:extLst>
              <a:ext uri="{FF2B5EF4-FFF2-40B4-BE49-F238E27FC236}">
                <a16:creationId xmlns:a16="http://schemas.microsoft.com/office/drawing/2014/main" id="{0F12D1A7-6739-5FD5-1F8E-FDDBBFBD56DC}"/>
              </a:ext>
            </a:extLst>
          </p:cNvPr>
          <p:cNvSpPr txBox="1"/>
          <p:nvPr/>
        </p:nvSpPr>
        <p:spPr>
          <a:xfrm>
            <a:off x="7474527" y="2547264"/>
            <a:ext cx="3934691" cy="1754326"/>
          </a:xfrm>
          <a:prstGeom prst="rect">
            <a:avLst/>
          </a:prstGeom>
          <a:noFill/>
        </p:spPr>
        <p:txBody>
          <a:bodyPr wrap="square" rtlCol="0">
            <a:spAutoFit/>
          </a:bodyPr>
          <a:lstStyle/>
          <a:p>
            <a:pPr algn="just"/>
            <a:r>
              <a:rPr lang="en-US" dirty="0">
                <a:solidFill>
                  <a:schemeClr val="tx1">
                    <a:lumMod val="50000"/>
                    <a:lumOff val="50000"/>
                  </a:schemeClr>
                </a:solidFill>
                <a:latin typeface="Times New Roman" panose="02020603050405020304" pitchFamily="18" charset="0"/>
                <a:cs typeface="Times New Roman" panose="02020603050405020304" pitchFamily="18" charset="0"/>
              </a:rPr>
              <a:t>Summary of blood gene expression values of top 15 Gene symbols measured against different probe identifiers taken from sample GSM1539080 which was measured as part of dataset GSE63060</a:t>
            </a:r>
          </a:p>
        </p:txBody>
      </p:sp>
    </p:spTree>
    <p:extLst>
      <p:ext uri="{BB962C8B-B14F-4D97-AF65-F5344CB8AC3E}">
        <p14:creationId xmlns:p14="http://schemas.microsoft.com/office/powerpoint/2010/main" val="282529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103D-A7B8-4580-2E4C-F67D1878C29F}"/>
              </a:ext>
            </a:extLst>
          </p:cNvPr>
          <p:cNvSpPr>
            <a:spLocks noGrp="1"/>
          </p:cNvSpPr>
          <p:nvPr>
            <p:ph type="title"/>
          </p:nvPr>
        </p:nvSpPr>
        <p:spPr>
          <a:xfrm>
            <a:off x="252919" y="1123837"/>
            <a:ext cx="3030608" cy="4601183"/>
          </a:xfrm>
        </p:spPr>
        <p:txBody>
          <a:bodyPr/>
          <a:lstStyle/>
          <a:p>
            <a:r>
              <a:rPr lang="en-US" dirty="0"/>
              <a:t>Preprocessing</a:t>
            </a:r>
          </a:p>
        </p:txBody>
      </p:sp>
      <p:sp>
        <p:nvSpPr>
          <p:cNvPr id="3" name="Rectangle 2">
            <a:extLst>
              <a:ext uri="{FF2B5EF4-FFF2-40B4-BE49-F238E27FC236}">
                <a16:creationId xmlns:a16="http://schemas.microsoft.com/office/drawing/2014/main" id="{76ECF188-BFE9-235B-E705-FF034D99A8C9}"/>
              </a:ext>
            </a:extLst>
          </p:cNvPr>
          <p:cNvSpPr/>
          <p:nvPr/>
        </p:nvSpPr>
        <p:spPr>
          <a:xfrm>
            <a:off x="4181582" y="1756881"/>
            <a:ext cx="1551398"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GSE63060</a:t>
            </a:r>
          </a:p>
        </p:txBody>
      </p:sp>
      <p:sp>
        <p:nvSpPr>
          <p:cNvPr id="4" name="Rectangle 3">
            <a:extLst>
              <a:ext uri="{FF2B5EF4-FFF2-40B4-BE49-F238E27FC236}">
                <a16:creationId xmlns:a16="http://schemas.microsoft.com/office/drawing/2014/main" id="{29922F77-7CA0-3266-46F2-BA25D5BF9736}"/>
              </a:ext>
            </a:extLst>
          </p:cNvPr>
          <p:cNvSpPr/>
          <p:nvPr/>
        </p:nvSpPr>
        <p:spPr>
          <a:xfrm>
            <a:off x="4181582" y="2597649"/>
            <a:ext cx="1551398"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GSE63061</a:t>
            </a:r>
          </a:p>
        </p:txBody>
      </p:sp>
      <p:sp>
        <p:nvSpPr>
          <p:cNvPr id="5" name="Rectangle 4">
            <a:extLst>
              <a:ext uri="{FF2B5EF4-FFF2-40B4-BE49-F238E27FC236}">
                <a16:creationId xmlns:a16="http://schemas.microsoft.com/office/drawing/2014/main" id="{CA3066D6-60F6-CC36-E5DD-E9BEFFDE34EE}"/>
              </a:ext>
            </a:extLst>
          </p:cNvPr>
          <p:cNvSpPr/>
          <p:nvPr/>
        </p:nvSpPr>
        <p:spPr>
          <a:xfrm>
            <a:off x="4181582" y="3438417"/>
            <a:ext cx="1551398"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ADNI</a:t>
            </a:r>
          </a:p>
        </p:txBody>
      </p:sp>
      <p:sp>
        <p:nvSpPr>
          <p:cNvPr id="6" name="Rectangle 5">
            <a:extLst>
              <a:ext uri="{FF2B5EF4-FFF2-40B4-BE49-F238E27FC236}">
                <a16:creationId xmlns:a16="http://schemas.microsoft.com/office/drawing/2014/main" id="{A6295F04-B904-0C63-0852-01F88F509EC8}"/>
              </a:ext>
            </a:extLst>
          </p:cNvPr>
          <p:cNvSpPr/>
          <p:nvPr/>
        </p:nvSpPr>
        <p:spPr>
          <a:xfrm>
            <a:off x="9174823" y="2577097"/>
            <a:ext cx="1520576" cy="647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Integrate</a:t>
            </a:r>
          </a:p>
        </p:txBody>
      </p:sp>
      <p:sp>
        <p:nvSpPr>
          <p:cNvPr id="14" name="Rectangle 13">
            <a:extLst>
              <a:ext uri="{FF2B5EF4-FFF2-40B4-BE49-F238E27FC236}">
                <a16:creationId xmlns:a16="http://schemas.microsoft.com/office/drawing/2014/main" id="{2F14BB99-32B8-5009-FCE3-5C3E0DA53A33}"/>
              </a:ext>
            </a:extLst>
          </p:cNvPr>
          <p:cNvSpPr/>
          <p:nvPr/>
        </p:nvSpPr>
        <p:spPr>
          <a:xfrm>
            <a:off x="5957299" y="1756880"/>
            <a:ext cx="1551398"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a:t>
            </a:r>
          </a:p>
        </p:txBody>
      </p:sp>
      <p:sp>
        <p:nvSpPr>
          <p:cNvPr id="15" name="Rectangle 14">
            <a:extLst>
              <a:ext uri="{FF2B5EF4-FFF2-40B4-BE49-F238E27FC236}">
                <a16:creationId xmlns:a16="http://schemas.microsoft.com/office/drawing/2014/main" id="{50D70CBA-22A0-1BF6-284A-AE430828B5D9}"/>
              </a:ext>
            </a:extLst>
          </p:cNvPr>
          <p:cNvSpPr/>
          <p:nvPr/>
        </p:nvSpPr>
        <p:spPr>
          <a:xfrm>
            <a:off x="5957299" y="2597648"/>
            <a:ext cx="1551398"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a:t>
            </a:r>
          </a:p>
        </p:txBody>
      </p:sp>
      <p:sp>
        <p:nvSpPr>
          <p:cNvPr id="16" name="Rectangle 15">
            <a:extLst>
              <a:ext uri="{FF2B5EF4-FFF2-40B4-BE49-F238E27FC236}">
                <a16:creationId xmlns:a16="http://schemas.microsoft.com/office/drawing/2014/main" id="{46D7BD8C-2FB8-30F9-40A3-F4168CA7D57C}"/>
              </a:ext>
            </a:extLst>
          </p:cNvPr>
          <p:cNvSpPr/>
          <p:nvPr/>
        </p:nvSpPr>
        <p:spPr>
          <a:xfrm>
            <a:off x="5957299" y="3438417"/>
            <a:ext cx="1551398"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a:t>
            </a:r>
          </a:p>
        </p:txBody>
      </p:sp>
      <p:cxnSp>
        <p:nvCxnSpPr>
          <p:cNvPr id="18" name="Straight Arrow Connector 17">
            <a:extLst>
              <a:ext uri="{FF2B5EF4-FFF2-40B4-BE49-F238E27FC236}">
                <a16:creationId xmlns:a16="http://schemas.microsoft.com/office/drawing/2014/main" id="{1895C780-9EFD-2387-3639-261092CC13B7}"/>
              </a:ext>
            </a:extLst>
          </p:cNvPr>
          <p:cNvCxnSpPr>
            <a:stCxn id="3" idx="3"/>
            <a:endCxn id="14" idx="1"/>
          </p:cNvCxnSpPr>
          <p:nvPr/>
        </p:nvCxnSpPr>
        <p:spPr>
          <a:xfrm flipV="1">
            <a:off x="5732980" y="2059968"/>
            <a:ext cx="2243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1B1B28-73F0-8B29-60DE-6FAF76917B72}"/>
              </a:ext>
            </a:extLst>
          </p:cNvPr>
          <p:cNvCxnSpPr>
            <a:stCxn id="4" idx="3"/>
            <a:endCxn id="15" idx="1"/>
          </p:cNvCxnSpPr>
          <p:nvPr/>
        </p:nvCxnSpPr>
        <p:spPr>
          <a:xfrm flipV="1">
            <a:off x="5732980" y="2900736"/>
            <a:ext cx="2243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3BA5354-ED40-6A70-FB24-67BE6EBE663B}"/>
              </a:ext>
            </a:extLst>
          </p:cNvPr>
          <p:cNvCxnSpPr>
            <a:stCxn id="5" idx="3"/>
            <a:endCxn id="16" idx="1"/>
          </p:cNvCxnSpPr>
          <p:nvPr/>
        </p:nvCxnSpPr>
        <p:spPr>
          <a:xfrm>
            <a:off x="5732980" y="3741505"/>
            <a:ext cx="2243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7972A3-0696-A312-03AE-15AB55E3F5BE}"/>
              </a:ext>
            </a:extLst>
          </p:cNvPr>
          <p:cNvCxnSpPr>
            <a:cxnSpLocks/>
            <a:stCxn id="15" idx="3"/>
            <a:endCxn id="6" idx="1"/>
          </p:cNvCxnSpPr>
          <p:nvPr/>
        </p:nvCxnSpPr>
        <p:spPr>
          <a:xfrm flipV="1">
            <a:off x="7508697" y="2900734"/>
            <a:ext cx="166612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B61B3D73-1773-3CF8-8699-80F0B95BC6F8}"/>
              </a:ext>
            </a:extLst>
          </p:cNvPr>
          <p:cNvCxnSpPr>
            <a:stCxn id="14" idx="3"/>
          </p:cNvCxnSpPr>
          <p:nvPr/>
        </p:nvCxnSpPr>
        <p:spPr>
          <a:xfrm>
            <a:off x="7508697" y="2059968"/>
            <a:ext cx="833063" cy="84076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824038DB-6B95-94E9-BB8B-CBEEB4891E29}"/>
              </a:ext>
            </a:extLst>
          </p:cNvPr>
          <p:cNvCxnSpPr>
            <a:stCxn id="16" idx="3"/>
          </p:cNvCxnSpPr>
          <p:nvPr/>
        </p:nvCxnSpPr>
        <p:spPr>
          <a:xfrm flipV="1">
            <a:off x="7508697" y="2900734"/>
            <a:ext cx="833063" cy="84077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8341898-1C4D-042D-FF43-5AAED607D083}"/>
              </a:ext>
            </a:extLst>
          </p:cNvPr>
          <p:cNvSpPr/>
          <p:nvPr/>
        </p:nvSpPr>
        <p:spPr>
          <a:xfrm>
            <a:off x="9174823" y="3813423"/>
            <a:ext cx="1520576"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a:t>
            </a:r>
          </a:p>
        </p:txBody>
      </p:sp>
      <p:cxnSp>
        <p:nvCxnSpPr>
          <p:cNvPr id="36" name="Straight Arrow Connector 35">
            <a:extLst>
              <a:ext uri="{FF2B5EF4-FFF2-40B4-BE49-F238E27FC236}">
                <a16:creationId xmlns:a16="http://schemas.microsoft.com/office/drawing/2014/main" id="{4EA3B285-772F-73B7-BFAC-9AB35D374E4B}"/>
              </a:ext>
            </a:extLst>
          </p:cNvPr>
          <p:cNvCxnSpPr>
            <a:stCxn id="6" idx="2"/>
            <a:endCxn id="31" idx="0"/>
          </p:cNvCxnSpPr>
          <p:nvPr/>
        </p:nvCxnSpPr>
        <p:spPr>
          <a:xfrm>
            <a:off x="9935111" y="3224370"/>
            <a:ext cx="0" cy="589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33B50F9-65EB-10AB-D635-61D47EA50F0C}"/>
              </a:ext>
            </a:extLst>
          </p:cNvPr>
          <p:cNvSpPr/>
          <p:nvPr/>
        </p:nvSpPr>
        <p:spPr>
          <a:xfrm>
            <a:off x="9174823" y="4880223"/>
            <a:ext cx="1520576"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Set</a:t>
            </a:r>
          </a:p>
        </p:txBody>
      </p:sp>
      <p:sp>
        <p:nvSpPr>
          <p:cNvPr id="38" name="Rectangle 37">
            <a:extLst>
              <a:ext uri="{FF2B5EF4-FFF2-40B4-BE49-F238E27FC236}">
                <a16:creationId xmlns:a16="http://schemas.microsoft.com/office/drawing/2014/main" id="{19222057-73EE-A55B-5303-2CC2273A7CE4}"/>
              </a:ext>
            </a:extLst>
          </p:cNvPr>
          <p:cNvSpPr/>
          <p:nvPr/>
        </p:nvSpPr>
        <p:spPr>
          <a:xfrm>
            <a:off x="6821184" y="4880222"/>
            <a:ext cx="1520576" cy="606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Selection</a:t>
            </a:r>
          </a:p>
        </p:txBody>
      </p:sp>
      <p:cxnSp>
        <p:nvCxnSpPr>
          <p:cNvPr id="40" name="Straight Arrow Connector 39">
            <a:extLst>
              <a:ext uri="{FF2B5EF4-FFF2-40B4-BE49-F238E27FC236}">
                <a16:creationId xmlns:a16="http://schemas.microsoft.com/office/drawing/2014/main" id="{2E72BF7B-5BE1-81FB-86BD-20C5D585A584}"/>
              </a:ext>
            </a:extLst>
          </p:cNvPr>
          <p:cNvCxnSpPr>
            <a:stCxn id="31" idx="2"/>
            <a:endCxn id="37" idx="0"/>
          </p:cNvCxnSpPr>
          <p:nvPr/>
        </p:nvCxnSpPr>
        <p:spPr>
          <a:xfrm>
            <a:off x="9935111" y="4419598"/>
            <a:ext cx="0" cy="46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117E648-0209-1AC8-03AF-D6EC28535EB2}"/>
              </a:ext>
            </a:extLst>
          </p:cNvPr>
          <p:cNvCxnSpPr>
            <a:stCxn id="37" idx="1"/>
            <a:endCxn id="38" idx="3"/>
          </p:cNvCxnSpPr>
          <p:nvPr/>
        </p:nvCxnSpPr>
        <p:spPr>
          <a:xfrm flipH="1" flipV="1">
            <a:off x="8341760" y="5183310"/>
            <a:ext cx="8330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02438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5303F1-2CE0-7840-8B18-4C8FB1AEC40B}">
  <we:reference id="4b785c87-866c-4bad-85d8-5d1ae467ac9a" version="3.4.0.0" store="EXCatalog" storeType="EXCatalog"/>
  <we:alternateReferences>
    <we:reference id="WA104381909" version="3.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Frame</Template>
  <TotalTime>1675</TotalTime>
  <Words>5909</Words>
  <Application>Microsoft Macintosh PowerPoint</Application>
  <PresentationFormat>Widescreen</PresentationFormat>
  <Paragraphs>538</Paragraphs>
  <Slides>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Corbel</vt:lpstr>
      <vt:lpstr>Times New Roman</vt:lpstr>
      <vt:lpstr>Wingdings 2</vt:lpstr>
      <vt:lpstr>Frame</vt:lpstr>
      <vt:lpstr>Early detection of Alzheimer’s disease using blood gene expression data  </vt:lpstr>
      <vt:lpstr>Abstract</vt:lpstr>
      <vt:lpstr>Introduction</vt:lpstr>
      <vt:lpstr>Introduction – Cont.</vt:lpstr>
      <vt:lpstr>Motivation</vt:lpstr>
      <vt:lpstr>Implementation</vt:lpstr>
      <vt:lpstr>Dataset</vt:lpstr>
      <vt:lpstr>Gene Expression</vt:lpstr>
      <vt:lpstr>Preprocessing</vt:lpstr>
      <vt:lpstr>Feature Selection</vt:lpstr>
      <vt:lpstr>Feature Extraction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Alzheimer’s disease using blood gene expression data  </dc:title>
  <dc:creator>Hariharan J</dc:creator>
  <cp:lastModifiedBy>Hariharan J</cp:lastModifiedBy>
  <cp:revision>111</cp:revision>
  <dcterms:created xsi:type="dcterms:W3CDTF">2022-11-08T11:59:11Z</dcterms:created>
  <dcterms:modified xsi:type="dcterms:W3CDTF">2023-03-06T23:54:58Z</dcterms:modified>
</cp:coreProperties>
</file>